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324" r:id="rId2"/>
    <p:sldId id="257" r:id="rId3"/>
    <p:sldId id="258" r:id="rId4"/>
    <p:sldId id="275" r:id="rId5"/>
    <p:sldId id="259" r:id="rId6"/>
    <p:sldId id="261" r:id="rId7"/>
    <p:sldId id="908" r:id="rId8"/>
    <p:sldId id="276" r:id="rId9"/>
    <p:sldId id="262" r:id="rId10"/>
    <p:sldId id="264" r:id="rId11"/>
    <p:sldId id="265" r:id="rId12"/>
    <p:sldId id="266" r:id="rId13"/>
    <p:sldId id="269" r:id="rId14"/>
    <p:sldId id="270" r:id="rId15"/>
    <p:sldId id="910" r:id="rId16"/>
  </p:sldIdLst>
  <p:sldSz cx="9144000" cy="5143500" type="screen16x9"/>
  <p:notesSz cx="6858000" cy="9144000"/>
  <p:embeddedFontLst>
    <p:embeddedFont>
      <p:font typeface="ING Me" panose="020005060400000200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6C4"/>
    <a:srgbClr val="A3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76616" autoAdjust="0"/>
  </p:normalViewPr>
  <p:slideViewPr>
    <p:cSldViewPr snapToGrid="0">
      <p:cViewPr varScale="1">
        <p:scale>
          <a:sx n="68" d="100"/>
          <a:sy n="68" d="100"/>
        </p:scale>
        <p:origin x="1156" y="3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d6162b1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8d6162b19b_1_0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Começamos</a:t>
            </a:r>
            <a:r>
              <a:rPr lang="nl-NL" dirty="0"/>
              <a:t> com </a:t>
            </a:r>
            <a:r>
              <a:rPr lang="nl-NL" dirty="0" err="1"/>
              <a:t>alguns</a:t>
            </a:r>
            <a:r>
              <a:rPr lang="nl-NL" dirty="0"/>
              <a:t> </a:t>
            </a:r>
            <a:r>
              <a:rPr lang="nl-NL" dirty="0" err="1"/>
              <a:t>experimentos</a:t>
            </a:r>
            <a:r>
              <a:rPr lang="nl-NL" dirty="0"/>
              <a:t> de </a:t>
            </a:r>
            <a:r>
              <a:rPr lang="nl-NL" dirty="0" err="1"/>
              <a:t>transformação</a:t>
            </a:r>
            <a:r>
              <a:rPr lang="nl-NL" dirty="0"/>
              <a:t> </a:t>
            </a:r>
            <a:r>
              <a:rPr lang="nl-NL" dirty="0" err="1"/>
              <a:t>ágil</a:t>
            </a:r>
            <a:r>
              <a:rPr lang="nl-NL" dirty="0"/>
              <a:t> </a:t>
            </a:r>
            <a:r>
              <a:rPr lang="nl-NL" dirty="0" err="1"/>
              <a:t>em</a:t>
            </a:r>
            <a:r>
              <a:rPr lang="nl-NL" dirty="0"/>
              <a:t> 2010 e </a:t>
            </a:r>
            <a:r>
              <a:rPr lang="nl-NL" dirty="0" err="1"/>
              <a:t>em</a:t>
            </a:r>
            <a:r>
              <a:rPr lang="nl-NL" dirty="0"/>
              <a:t> 2015 o </a:t>
            </a:r>
            <a:r>
              <a:rPr lang="nl-NL" dirty="0" err="1"/>
              <a:t>rollout</a:t>
            </a:r>
            <a:r>
              <a:rPr lang="nl-NL" dirty="0"/>
              <a:t> </a:t>
            </a:r>
            <a:r>
              <a:rPr lang="nl-NL" dirty="0" err="1"/>
              <a:t>foi</a:t>
            </a:r>
            <a:r>
              <a:rPr lang="nl-NL" dirty="0"/>
              <a:t> </a:t>
            </a:r>
            <a:r>
              <a:rPr lang="nl-NL" dirty="0" err="1"/>
              <a:t>feito</a:t>
            </a:r>
            <a:r>
              <a:rPr lang="nl-NL" dirty="0"/>
              <a:t> para o banco </a:t>
            </a:r>
            <a:r>
              <a:rPr lang="nl-NL" dirty="0" err="1"/>
              <a:t>todo</a:t>
            </a:r>
            <a:r>
              <a:rPr lang="nl-NL" dirty="0"/>
              <a:t>.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Criamos</a:t>
            </a:r>
            <a:r>
              <a:rPr lang="nl-NL" dirty="0"/>
              <a:t> o ING Way of </a:t>
            </a:r>
            <a:r>
              <a:rPr lang="nl-NL" dirty="0" err="1"/>
              <a:t>Working</a:t>
            </a:r>
            <a:r>
              <a:rPr lang="nl-NL" dirty="0"/>
              <a:t> que é a </a:t>
            </a:r>
            <a:r>
              <a:rPr lang="nl-NL" dirty="0" err="1"/>
              <a:t>nossa</a:t>
            </a:r>
            <a:r>
              <a:rPr lang="nl-NL" dirty="0"/>
              <a:t> </a:t>
            </a:r>
            <a:r>
              <a:rPr lang="nl-NL" dirty="0" err="1"/>
              <a:t>maneira</a:t>
            </a:r>
            <a:r>
              <a:rPr lang="nl-NL" dirty="0"/>
              <a:t> de </a:t>
            </a:r>
            <a:r>
              <a:rPr lang="nl-NL" dirty="0" err="1"/>
              <a:t>trabalhar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 </a:t>
            </a:r>
            <a:r>
              <a:rPr lang="nl-NL" dirty="0" err="1"/>
              <a:t>copiar</a:t>
            </a:r>
            <a:r>
              <a:rPr lang="nl-NL" dirty="0"/>
              <a:t> e </a:t>
            </a:r>
            <a:r>
              <a:rPr lang="nl-NL" dirty="0" err="1"/>
              <a:t>colar</a:t>
            </a:r>
            <a:r>
              <a:rPr lang="nl-NL" dirty="0"/>
              <a:t> </a:t>
            </a:r>
            <a:r>
              <a:rPr lang="nl-NL" dirty="0" err="1"/>
              <a:t>frameworks</a:t>
            </a:r>
            <a:r>
              <a:rPr lang="nl-NL" dirty="0"/>
              <a:t> </a:t>
            </a:r>
            <a:r>
              <a:rPr lang="nl-NL" dirty="0" err="1"/>
              <a:t>existentes</a:t>
            </a:r>
            <a:r>
              <a:rPr lang="nl-NL" dirty="0"/>
              <a:t> </a:t>
            </a:r>
            <a:r>
              <a:rPr lang="nl-NL" dirty="0" err="1"/>
              <a:t>dentro</a:t>
            </a:r>
            <a:r>
              <a:rPr lang="nl-NL" dirty="0"/>
              <a:t> da </a:t>
            </a:r>
            <a:r>
              <a:rPr lang="nl-NL" dirty="0" err="1"/>
              <a:t>nossa</a:t>
            </a:r>
            <a:r>
              <a:rPr lang="nl-NL" dirty="0"/>
              <a:t> </a:t>
            </a:r>
            <a:r>
              <a:rPr lang="nl-NL" dirty="0" err="1"/>
              <a:t>organização</a:t>
            </a:r>
            <a:r>
              <a:rPr lang="nl-NL" dirty="0"/>
              <a:t>, </a:t>
            </a:r>
            <a:r>
              <a:rPr lang="nl-NL" dirty="0" err="1"/>
              <a:t>mas</a:t>
            </a:r>
            <a:r>
              <a:rPr lang="nl-NL" dirty="0"/>
              <a:t> </a:t>
            </a:r>
            <a:r>
              <a:rPr lang="nl-NL" dirty="0" err="1"/>
              <a:t>entendendo</a:t>
            </a:r>
            <a:r>
              <a:rPr lang="nl-NL" dirty="0"/>
              <a:t> os </a:t>
            </a:r>
            <a:r>
              <a:rPr lang="nl-NL" dirty="0" err="1"/>
              <a:t>problemas</a:t>
            </a:r>
            <a:r>
              <a:rPr lang="nl-NL" dirty="0"/>
              <a:t> que </a:t>
            </a:r>
            <a:r>
              <a:rPr lang="nl-NL" dirty="0" err="1"/>
              <a:t>temos</a:t>
            </a:r>
            <a:r>
              <a:rPr lang="nl-NL" dirty="0"/>
              <a:t> e </a:t>
            </a:r>
            <a:r>
              <a:rPr lang="nl-NL" dirty="0" err="1"/>
              <a:t>moldando</a:t>
            </a:r>
            <a:r>
              <a:rPr lang="nl-NL" dirty="0"/>
              <a:t> </a:t>
            </a:r>
            <a:r>
              <a:rPr lang="nl-NL" dirty="0" err="1"/>
              <a:t>nossa</a:t>
            </a:r>
            <a:r>
              <a:rPr lang="nl-NL" dirty="0"/>
              <a:t> forma de </a:t>
            </a:r>
            <a:r>
              <a:rPr lang="nl-NL" dirty="0" err="1"/>
              <a:t>trabalhar</a:t>
            </a:r>
            <a:r>
              <a:rPr lang="nl-NL" dirty="0"/>
              <a:t> </a:t>
            </a:r>
            <a:r>
              <a:rPr lang="nl-NL" dirty="0" err="1"/>
              <a:t>em</a:t>
            </a:r>
            <a:r>
              <a:rPr lang="nl-NL" dirty="0"/>
              <a:t> volta </a:t>
            </a:r>
            <a:r>
              <a:rPr lang="nl-NL" dirty="0" err="1"/>
              <a:t>disso</a:t>
            </a:r>
            <a:r>
              <a:rPr lang="nl-NL" dirty="0"/>
              <a:t>.</a:t>
            </a:r>
            <a:endParaRPr dirty="0"/>
          </a:p>
        </p:txBody>
      </p:sp>
      <p:sp>
        <p:nvSpPr>
          <p:cNvPr id="75" name="Google Shape;75;g8d6162b19b_1_0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6162b19b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d6162b19b_1_98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8d6162b19b_1_98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d6162b19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8d6162b19b_1_144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g8d6162b19b_1_144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d6162b19b_1_168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g8d6162b19b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d6162b19b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8d6162b19b_1_179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Faltava</a:t>
            </a:r>
            <a:r>
              <a:rPr lang="nl-NL" dirty="0"/>
              <a:t> a </a:t>
            </a:r>
            <a:r>
              <a:rPr lang="nl-NL" dirty="0" err="1"/>
              <a:t>camada</a:t>
            </a:r>
            <a:r>
              <a:rPr lang="nl-NL" dirty="0"/>
              <a:t> de </a:t>
            </a:r>
            <a:r>
              <a:rPr lang="nl-NL" dirty="0" err="1"/>
              <a:t>coordenação</a:t>
            </a:r>
            <a:endParaRPr dirty="0"/>
          </a:p>
        </p:txBody>
      </p:sp>
      <p:sp>
        <p:nvSpPr>
          <p:cNvPr id="253" name="Google Shape;253;g8d6162b19b_1_179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d6162b19b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8d6162b19b_1_179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g8d6162b19b_1_179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24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d6162b19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d6162b19b_1_14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Quando</a:t>
            </a:r>
            <a:r>
              <a:rPr lang="nl-NL" dirty="0"/>
              <a:t> </a:t>
            </a:r>
            <a:r>
              <a:rPr lang="nl-NL" dirty="0" err="1"/>
              <a:t>falamos</a:t>
            </a:r>
            <a:r>
              <a:rPr lang="nl-NL" dirty="0"/>
              <a:t> de </a:t>
            </a:r>
            <a:r>
              <a:rPr lang="nl-NL" dirty="0" err="1"/>
              <a:t>somente</a:t>
            </a:r>
            <a:r>
              <a:rPr lang="nl-NL" dirty="0"/>
              <a:t> </a:t>
            </a:r>
            <a:r>
              <a:rPr lang="nl-NL" dirty="0" err="1"/>
              <a:t>um</a:t>
            </a:r>
            <a:r>
              <a:rPr lang="nl-NL" dirty="0"/>
              <a:t> time. </a:t>
            </a:r>
            <a:r>
              <a:rPr lang="nl-NL" dirty="0" err="1"/>
              <a:t>Viamos</a:t>
            </a:r>
            <a:r>
              <a:rPr lang="nl-NL" dirty="0"/>
              <a:t> que </a:t>
            </a:r>
            <a:r>
              <a:rPr lang="nl-NL" dirty="0" err="1"/>
              <a:t>existia</a:t>
            </a:r>
            <a:r>
              <a:rPr lang="nl-NL" dirty="0"/>
              <a:t> </a:t>
            </a:r>
            <a:r>
              <a:rPr lang="nl-NL" dirty="0" err="1"/>
              <a:t>um</a:t>
            </a:r>
            <a:r>
              <a:rPr lang="nl-NL" dirty="0"/>
              <a:t> </a:t>
            </a:r>
            <a:r>
              <a:rPr lang="nl-NL" dirty="0" err="1"/>
              <a:t>alinhamento</a:t>
            </a:r>
            <a:r>
              <a:rPr lang="nl-NL" dirty="0"/>
              <a:t> e </a:t>
            </a:r>
            <a:r>
              <a:rPr lang="nl-NL" dirty="0" err="1"/>
              <a:t>autonomia</a:t>
            </a:r>
            <a:r>
              <a:rPr lang="nl-NL" dirty="0"/>
              <a:t> </a:t>
            </a:r>
            <a:r>
              <a:rPr lang="nl-NL" dirty="0" err="1"/>
              <a:t>muito</a:t>
            </a:r>
            <a:r>
              <a:rPr lang="nl-NL" dirty="0"/>
              <a:t> grande. A </a:t>
            </a:r>
            <a:r>
              <a:rPr lang="nl-NL" dirty="0" err="1"/>
              <a:t>liderança</a:t>
            </a:r>
            <a:r>
              <a:rPr lang="nl-NL" dirty="0"/>
              <a:t> </a:t>
            </a:r>
            <a:r>
              <a:rPr lang="nl-NL" dirty="0" err="1"/>
              <a:t>dava</a:t>
            </a:r>
            <a:r>
              <a:rPr lang="nl-NL" dirty="0"/>
              <a:t> a </a:t>
            </a:r>
            <a:r>
              <a:rPr lang="nl-NL" dirty="0" err="1"/>
              <a:t>autonomia</a:t>
            </a:r>
            <a:r>
              <a:rPr lang="nl-NL" dirty="0"/>
              <a:t> </a:t>
            </a:r>
            <a:r>
              <a:rPr lang="nl-NL" dirty="0" err="1"/>
              <a:t>necessária</a:t>
            </a:r>
            <a:r>
              <a:rPr lang="nl-NL" dirty="0"/>
              <a:t> </a:t>
            </a:r>
            <a:r>
              <a:rPr lang="nl-NL" dirty="0" err="1"/>
              <a:t>quando</a:t>
            </a:r>
            <a:r>
              <a:rPr lang="nl-NL" dirty="0"/>
              <a:t> </a:t>
            </a:r>
            <a:r>
              <a:rPr lang="nl-NL" dirty="0" err="1"/>
              <a:t>estavamos</a:t>
            </a:r>
            <a:r>
              <a:rPr lang="nl-NL" dirty="0"/>
              <a:t> </a:t>
            </a:r>
            <a:r>
              <a:rPr lang="nl-NL" dirty="0" err="1"/>
              <a:t>falando</a:t>
            </a:r>
            <a:r>
              <a:rPr lang="nl-NL" dirty="0"/>
              <a:t> de </a:t>
            </a:r>
            <a:r>
              <a:rPr lang="nl-NL" dirty="0" err="1"/>
              <a:t>um</a:t>
            </a:r>
            <a:r>
              <a:rPr lang="nl-NL" dirty="0"/>
              <a:t> time.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Quando</a:t>
            </a:r>
            <a:r>
              <a:rPr lang="nl-NL" dirty="0"/>
              <a:t> </a:t>
            </a:r>
            <a:r>
              <a:rPr lang="nl-NL" dirty="0" err="1"/>
              <a:t>falavamos</a:t>
            </a:r>
            <a:r>
              <a:rPr lang="nl-NL" dirty="0"/>
              <a:t> de </a:t>
            </a:r>
            <a:r>
              <a:rPr lang="nl-NL" dirty="0" err="1"/>
              <a:t>vários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 que </a:t>
            </a:r>
            <a:r>
              <a:rPr lang="nl-NL" dirty="0" err="1"/>
              <a:t>precisam</a:t>
            </a:r>
            <a:r>
              <a:rPr lang="nl-NL" dirty="0"/>
              <a:t> </a:t>
            </a:r>
            <a:r>
              <a:rPr lang="nl-NL" dirty="0" err="1"/>
              <a:t>trabalhar</a:t>
            </a:r>
            <a:r>
              <a:rPr lang="nl-NL" dirty="0"/>
              <a:t> </a:t>
            </a:r>
            <a:r>
              <a:rPr lang="nl-NL" dirty="0" err="1"/>
              <a:t>juntos</a:t>
            </a:r>
            <a:r>
              <a:rPr lang="nl-NL" dirty="0"/>
              <a:t>, </a:t>
            </a:r>
            <a:r>
              <a:rPr lang="nl-NL" dirty="0" err="1"/>
              <a:t>viamos</a:t>
            </a:r>
            <a:r>
              <a:rPr lang="nl-NL" dirty="0"/>
              <a:t> </a:t>
            </a:r>
            <a:r>
              <a:rPr lang="nl-NL" dirty="0" err="1"/>
              <a:t>um</a:t>
            </a:r>
            <a:r>
              <a:rPr lang="nl-NL" dirty="0"/>
              <a:t> </a:t>
            </a:r>
            <a:r>
              <a:rPr lang="nl-NL" dirty="0" err="1"/>
              <a:t>cenário</a:t>
            </a:r>
            <a:r>
              <a:rPr lang="nl-NL" dirty="0"/>
              <a:t> </a:t>
            </a:r>
            <a:r>
              <a:rPr lang="nl-NL" dirty="0" err="1"/>
              <a:t>um</a:t>
            </a:r>
            <a:r>
              <a:rPr lang="nl-NL" dirty="0"/>
              <a:t> </a:t>
            </a:r>
            <a:r>
              <a:rPr lang="nl-NL" dirty="0" err="1"/>
              <a:t>pouco</a:t>
            </a:r>
            <a:r>
              <a:rPr lang="nl-NL" dirty="0"/>
              <a:t> </a:t>
            </a:r>
            <a:r>
              <a:rPr lang="nl-NL" dirty="0" err="1"/>
              <a:t>diferente</a:t>
            </a:r>
            <a:r>
              <a:rPr lang="nl-NL" dirty="0"/>
              <a:t>, </a:t>
            </a:r>
            <a:r>
              <a:rPr lang="nl-NL" dirty="0" err="1"/>
              <a:t>onde</a:t>
            </a:r>
            <a:r>
              <a:rPr lang="nl-NL" dirty="0"/>
              <a:t> </a:t>
            </a:r>
            <a:r>
              <a:rPr lang="nl-NL" dirty="0" err="1"/>
              <a:t>existia</a:t>
            </a:r>
            <a:r>
              <a:rPr lang="nl-NL" dirty="0"/>
              <a:t> </a:t>
            </a:r>
            <a:r>
              <a:rPr lang="nl-NL" dirty="0" err="1"/>
              <a:t>autonomia</a:t>
            </a:r>
            <a:r>
              <a:rPr lang="nl-NL" dirty="0"/>
              <a:t> dada </a:t>
            </a:r>
            <a:r>
              <a:rPr lang="nl-NL" dirty="0" err="1"/>
              <a:t>pela</a:t>
            </a:r>
            <a:r>
              <a:rPr lang="nl-NL" dirty="0"/>
              <a:t> </a:t>
            </a:r>
            <a:r>
              <a:rPr lang="nl-NL" dirty="0" err="1"/>
              <a:t>liderança</a:t>
            </a:r>
            <a:r>
              <a:rPr lang="nl-NL" dirty="0"/>
              <a:t> e </a:t>
            </a:r>
            <a:r>
              <a:rPr lang="nl-NL" dirty="0" err="1"/>
              <a:t>pela</a:t>
            </a:r>
            <a:r>
              <a:rPr lang="nl-NL" dirty="0"/>
              <a:t> </a:t>
            </a:r>
            <a:r>
              <a:rPr lang="nl-NL" dirty="0" err="1"/>
              <a:t>organização</a:t>
            </a:r>
            <a:r>
              <a:rPr lang="nl-NL" dirty="0"/>
              <a:t>, o </a:t>
            </a:r>
            <a:r>
              <a:rPr lang="nl-NL" dirty="0" err="1"/>
              <a:t>alinhamento</a:t>
            </a:r>
            <a:r>
              <a:rPr lang="nl-NL" dirty="0"/>
              <a:t> </a:t>
            </a:r>
            <a:r>
              <a:rPr lang="nl-NL" dirty="0" err="1"/>
              <a:t>entre</a:t>
            </a:r>
            <a:r>
              <a:rPr lang="nl-NL" dirty="0"/>
              <a:t> as </a:t>
            </a:r>
            <a:r>
              <a:rPr lang="nl-NL" dirty="0" err="1"/>
              <a:t>pessoas</a:t>
            </a:r>
            <a:r>
              <a:rPr lang="nl-NL" dirty="0"/>
              <a:t> do </a:t>
            </a:r>
            <a:r>
              <a:rPr lang="nl-NL" dirty="0" err="1"/>
              <a:t>mesmo</a:t>
            </a:r>
            <a:r>
              <a:rPr lang="nl-NL" dirty="0"/>
              <a:t> time </a:t>
            </a:r>
            <a:r>
              <a:rPr lang="nl-NL" dirty="0" err="1"/>
              <a:t>existia</a:t>
            </a:r>
            <a:r>
              <a:rPr lang="nl-NL" dirty="0"/>
              <a:t>, porém </a:t>
            </a:r>
            <a:r>
              <a:rPr lang="nl-NL" dirty="0" err="1"/>
              <a:t>faltava</a:t>
            </a:r>
            <a:r>
              <a:rPr lang="nl-NL" dirty="0"/>
              <a:t> e </a:t>
            </a:r>
            <a:r>
              <a:rPr lang="nl-NL" dirty="0" err="1"/>
              <a:t>muito</a:t>
            </a:r>
            <a:r>
              <a:rPr lang="nl-NL" dirty="0"/>
              <a:t> </a:t>
            </a:r>
            <a:r>
              <a:rPr lang="nl-NL" dirty="0" err="1"/>
              <a:t>entre</a:t>
            </a:r>
            <a:r>
              <a:rPr lang="nl-NL" dirty="0"/>
              <a:t> os </a:t>
            </a:r>
            <a:r>
              <a:rPr lang="nl-NL" dirty="0" err="1"/>
              <a:t>times</a:t>
            </a:r>
            <a:r>
              <a:rPr lang="nl-NL" dirty="0"/>
              <a:t> </a:t>
            </a:r>
            <a:r>
              <a:rPr lang="nl-NL" dirty="0" err="1"/>
              <a:t>necessários</a:t>
            </a:r>
            <a:r>
              <a:rPr lang="nl-NL" dirty="0"/>
              <a:t> para </a:t>
            </a:r>
            <a:r>
              <a:rPr lang="nl-NL" dirty="0" err="1"/>
              <a:t>fazer</a:t>
            </a:r>
            <a:r>
              <a:rPr lang="nl-NL" dirty="0"/>
              <a:t> </a:t>
            </a:r>
            <a:r>
              <a:rPr lang="nl-NL" dirty="0" err="1"/>
              <a:t>uma</a:t>
            </a:r>
            <a:r>
              <a:rPr lang="nl-NL" dirty="0"/>
              <a:t> </a:t>
            </a:r>
            <a:r>
              <a:rPr lang="nl-NL" dirty="0" err="1"/>
              <a:t>entrega</a:t>
            </a:r>
            <a:endParaRPr dirty="0"/>
          </a:p>
        </p:txBody>
      </p:sp>
      <p:sp>
        <p:nvSpPr>
          <p:cNvPr id="84" name="Google Shape;84;g8d6162b19b_1_14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6162b1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d6162b19b_1_22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Fomos</a:t>
            </a:r>
            <a:r>
              <a:rPr lang="nl-NL" dirty="0"/>
              <a:t> </a:t>
            </a:r>
            <a:r>
              <a:rPr lang="nl-NL" dirty="0" err="1"/>
              <a:t>validar</a:t>
            </a:r>
            <a:r>
              <a:rPr lang="nl-NL" dirty="0"/>
              <a:t> </a:t>
            </a:r>
            <a:r>
              <a:rPr lang="nl-NL" dirty="0" err="1"/>
              <a:t>esse</a:t>
            </a:r>
            <a:r>
              <a:rPr lang="nl-NL" dirty="0"/>
              <a:t> </a:t>
            </a:r>
            <a:r>
              <a:rPr lang="nl-NL" dirty="0" err="1"/>
              <a:t>primeiro</a:t>
            </a:r>
            <a:r>
              <a:rPr lang="nl-NL" dirty="0"/>
              <a:t> </a:t>
            </a:r>
            <a:r>
              <a:rPr lang="nl-NL" dirty="0" err="1"/>
              <a:t>pensamento</a:t>
            </a:r>
            <a:r>
              <a:rPr lang="nl-NL" dirty="0"/>
              <a:t> com os </a:t>
            </a:r>
            <a:r>
              <a:rPr lang="nl-NL" dirty="0" err="1"/>
              <a:t>times</a:t>
            </a:r>
            <a:r>
              <a:rPr lang="nl-NL" dirty="0"/>
              <a:t>, </a:t>
            </a:r>
            <a:r>
              <a:rPr lang="nl-NL" dirty="0" err="1"/>
              <a:t>fazendo</a:t>
            </a:r>
            <a:r>
              <a:rPr lang="nl-NL" dirty="0"/>
              <a:t> </a:t>
            </a:r>
            <a:r>
              <a:rPr lang="nl-NL" dirty="0" err="1"/>
              <a:t>uma</a:t>
            </a:r>
            <a:r>
              <a:rPr lang="nl-NL" dirty="0"/>
              <a:t> retro </a:t>
            </a:r>
            <a:r>
              <a:rPr lang="nl-NL" dirty="0" err="1"/>
              <a:t>simples</a:t>
            </a:r>
            <a:r>
              <a:rPr lang="nl-NL" dirty="0"/>
              <a:t> de 40 </a:t>
            </a:r>
            <a:r>
              <a:rPr lang="nl-NL" dirty="0" err="1"/>
              <a:t>minutos</a:t>
            </a:r>
            <a:r>
              <a:rPr lang="nl-NL" dirty="0"/>
              <a:t> </a:t>
            </a:r>
            <a:r>
              <a:rPr lang="nl-NL" dirty="0" err="1"/>
              <a:t>fazendo</a:t>
            </a:r>
            <a:r>
              <a:rPr lang="nl-NL" dirty="0"/>
              <a:t> </a:t>
            </a:r>
            <a:r>
              <a:rPr lang="nl-NL" dirty="0" err="1"/>
              <a:t>duas</a:t>
            </a:r>
            <a:r>
              <a:rPr lang="nl-NL" dirty="0"/>
              <a:t> </a:t>
            </a:r>
            <a:r>
              <a:rPr lang="nl-NL" dirty="0" err="1"/>
              <a:t>perguntas</a:t>
            </a:r>
            <a:r>
              <a:rPr lang="nl-NL" dirty="0"/>
              <a:t> mto </a:t>
            </a:r>
            <a:r>
              <a:rPr lang="nl-NL" dirty="0" err="1"/>
              <a:t>simples</a:t>
            </a:r>
            <a:r>
              <a:rPr lang="nl-NL" dirty="0"/>
              <a:t>: </a:t>
            </a:r>
            <a:r>
              <a:rPr lang="nl-NL" dirty="0" err="1"/>
              <a:t>Quais</a:t>
            </a:r>
            <a:r>
              <a:rPr lang="nl-NL" dirty="0"/>
              <a:t> </a:t>
            </a:r>
            <a:r>
              <a:rPr lang="nl-NL" dirty="0" err="1"/>
              <a:t>são</a:t>
            </a:r>
            <a:r>
              <a:rPr lang="nl-NL" dirty="0"/>
              <a:t> </a:t>
            </a:r>
            <a:r>
              <a:rPr lang="nl-NL" dirty="0" err="1"/>
              <a:t>suas</a:t>
            </a:r>
            <a:r>
              <a:rPr lang="nl-NL" dirty="0"/>
              <a:t> </a:t>
            </a:r>
            <a:r>
              <a:rPr lang="nl-NL" dirty="0" err="1"/>
              <a:t>expectativas</a:t>
            </a:r>
            <a:r>
              <a:rPr lang="nl-NL" dirty="0"/>
              <a:t> com os </a:t>
            </a:r>
            <a:r>
              <a:rPr lang="nl-NL" dirty="0" err="1"/>
              <a:t>outros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 que </a:t>
            </a:r>
            <a:r>
              <a:rPr lang="nl-NL" dirty="0" err="1"/>
              <a:t>vocês</a:t>
            </a:r>
            <a:r>
              <a:rPr lang="nl-NL" dirty="0"/>
              <a:t> </a:t>
            </a:r>
            <a:r>
              <a:rPr lang="nl-NL" dirty="0" err="1"/>
              <a:t>precisam</a:t>
            </a:r>
            <a:r>
              <a:rPr lang="nl-NL" dirty="0"/>
              <a:t> </a:t>
            </a:r>
            <a:r>
              <a:rPr lang="nl-NL" dirty="0" err="1"/>
              <a:t>pra</a:t>
            </a:r>
            <a:r>
              <a:rPr lang="nl-NL" dirty="0"/>
              <a:t> </a:t>
            </a:r>
            <a:r>
              <a:rPr lang="nl-NL" dirty="0" err="1"/>
              <a:t>entregar</a:t>
            </a:r>
            <a:r>
              <a:rPr lang="nl-NL" dirty="0"/>
              <a:t> </a:t>
            </a:r>
            <a:r>
              <a:rPr lang="nl-NL" dirty="0" err="1"/>
              <a:t>valor</a:t>
            </a:r>
            <a:r>
              <a:rPr lang="nl-NL" dirty="0"/>
              <a:t> e </a:t>
            </a:r>
            <a:r>
              <a:rPr lang="nl-NL" dirty="0" err="1"/>
              <a:t>essas</a:t>
            </a:r>
            <a:r>
              <a:rPr lang="nl-NL" dirty="0"/>
              <a:t> </a:t>
            </a:r>
            <a:r>
              <a:rPr lang="nl-NL" dirty="0" err="1"/>
              <a:t>expecativas</a:t>
            </a:r>
            <a:r>
              <a:rPr lang="nl-NL" dirty="0"/>
              <a:t> </a:t>
            </a:r>
            <a:r>
              <a:rPr lang="nl-NL" dirty="0" err="1"/>
              <a:t>estão</a:t>
            </a:r>
            <a:r>
              <a:rPr lang="nl-NL" dirty="0"/>
              <a:t> </a:t>
            </a:r>
            <a:r>
              <a:rPr lang="nl-NL" dirty="0" err="1"/>
              <a:t>sendo</a:t>
            </a:r>
            <a:r>
              <a:rPr lang="nl-NL" dirty="0"/>
              <a:t> </a:t>
            </a:r>
            <a:r>
              <a:rPr lang="nl-NL" dirty="0" err="1"/>
              <a:t>atendidas</a:t>
            </a:r>
            <a:r>
              <a:rPr lang="nl-NL" dirty="0"/>
              <a:t>? </a:t>
            </a:r>
            <a:r>
              <a:rPr lang="nl-NL" dirty="0" err="1"/>
              <a:t>Quais</a:t>
            </a:r>
            <a:r>
              <a:rPr lang="nl-NL" dirty="0"/>
              <a:t> </a:t>
            </a:r>
            <a:r>
              <a:rPr lang="nl-NL" dirty="0" err="1"/>
              <a:t>são</a:t>
            </a:r>
            <a:r>
              <a:rPr lang="nl-NL" dirty="0"/>
              <a:t> as </a:t>
            </a:r>
            <a:r>
              <a:rPr lang="nl-NL" dirty="0" err="1"/>
              <a:t>frustrações</a:t>
            </a:r>
            <a:r>
              <a:rPr lang="nl-NL" dirty="0"/>
              <a:t> que </a:t>
            </a:r>
            <a:r>
              <a:rPr lang="nl-NL" dirty="0" err="1"/>
              <a:t>vocês</a:t>
            </a:r>
            <a:r>
              <a:rPr lang="nl-NL" dirty="0"/>
              <a:t> tem com </a:t>
            </a:r>
            <a:r>
              <a:rPr lang="nl-NL" dirty="0" err="1"/>
              <a:t>relação</a:t>
            </a:r>
            <a:r>
              <a:rPr lang="nl-NL" dirty="0"/>
              <a:t> a </a:t>
            </a:r>
            <a:r>
              <a:rPr lang="nl-NL" dirty="0" err="1"/>
              <a:t>isso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93" name="Google Shape;93;g8d6162b19b_1_22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04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6162b1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d6162b19b_1_22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 </a:t>
            </a:r>
            <a:r>
              <a:rPr lang="nl-NL" dirty="0" err="1"/>
              <a:t>principal</a:t>
            </a:r>
            <a:r>
              <a:rPr lang="nl-NL" dirty="0"/>
              <a:t> </a:t>
            </a:r>
            <a:r>
              <a:rPr lang="nl-NL" dirty="0" err="1"/>
              <a:t>problema</a:t>
            </a:r>
            <a:r>
              <a:rPr lang="nl-NL" dirty="0"/>
              <a:t> era </a:t>
            </a:r>
            <a:r>
              <a:rPr lang="nl-NL" dirty="0" err="1"/>
              <a:t>entregar</a:t>
            </a:r>
            <a:r>
              <a:rPr lang="nl-NL" dirty="0"/>
              <a:t> </a:t>
            </a:r>
            <a:r>
              <a:rPr lang="nl-NL" dirty="0" err="1"/>
              <a:t>funcionalidade</a:t>
            </a:r>
            <a:r>
              <a:rPr lang="nl-NL" dirty="0"/>
              <a:t> pro </a:t>
            </a:r>
            <a:r>
              <a:rPr lang="nl-NL" dirty="0" err="1"/>
              <a:t>cliente</a:t>
            </a:r>
            <a:r>
              <a:rPr lang="nl-NL" dirty="0"/>
              <a:t> </a:t>
            </a:r>
            <a:r>
              <a:rPr lang="nl-NL" dirty="0" err="1"/>
              <a:t>final</a:t>
            </a:r>
            <a:r>
              <a:rPr lang="nl-NL" dirty="0"/>
              <a:t> de forma </a:t>
            </a:r>
            <a:r>
              <a:rPr lang="nl-NL" dirty="0" err="1"/>
              <a:t>rápida</a:t>
            </a:r>
            <a:r>
              <a:rPr lang="nl-NL" dirty="0"/>
              <a:t> e </a:t>
            </a:r>
            <a:r>
              <a:rPr lang="nl-NL" dirty="0" err="1"/>
              <a:t>assertiva</a:t>
            </a:r>
            <a:r>
              <a:rPr lang="nl-NL" dirty="0"/>
              <a:t>. </a:t>
            </a:r>
            <a:r>
              <a:rPr lang="nl-NL" dirty="0" err="1"/>
              <a:t>Entendemos</a:t>
            </a:r>
            <a:r>
              <a:rPr lang="nl-NL" dirty="0"/>
              <a:t> que a </a:t>
            </a:r>
            <a:r>
              <a:rPr lang="nl-NL" dirty="0" err="1"/>
              <a:t>complexidade</a:t>
            </a:r>
            <a:r>
              <a:rPr lang="nl-NL" dirty="0"/>
              <a:t> de </a:t>
            </a:r>
            <a:r>
              <a:rPr lang="nl-NL" dirty="0" err="1"/>
              <a:t>entrega</a:t>
            </a:r>
            <a:r>
              <a:rPr lang="nl-NL" dirty="0"/>
              <a:t> </a:t>
            </a:r>
            <a:r>
              <a:rPr lang="nl-NL" dirty="0" err="1"/>
              <a:t>existia</a:t>
            </a:r>
            <a:r>
              <a:rPr lang="nl-NL" dirty="0"/>
              <a:t> e </a:t>
            </a:r>
            <a:r>
              <a:rPr lang="nl-NL" dirty="0" err="1"/>
              <a:t>gostariamos</a:t>
            </a:r>
            <a:r>
              <a:rPr lang="nl-NL" dirty="0"/>
              <a:t> de </a:t>
            </a:r>
            <a:r>
              <a:rPr lang="nl-NL" dirty="0" err="1"/>
              <a:t>melhorar</a:t>
            </a:r>
            <a:r>
              <a:rPr lang="nl-NL" dirty="0"/>
              <a:t> a </a:t>
            </a:r>
            <a:r>
              <a:rPr lang="nl-NL" dirty="0" err="1"/>
              <a:t>fluidez</a:t>
            </a:r>
            <a:r>
              <a:rPr lang="nl-NL" dirty="0"/>
              <a:t> de </a:t>
            </a:r>
            <a:r>
              <a:rPr lang="nl-NL" dirty="0" err="1"/>
              <a:t>entrega</a:t>
            </a:r>
            <a:r>
              <a:rPr lang="nl-NL" dirty="0"/>
              <a:t> </a:t>
            </a:r>
            <a:r>
              <a:rPr lang="nl-NL" dirty="0" err="1"/>
              <a:t>dessas</a:t>
            </a:r>
            <a:r>
              <a:rPr lang="nl-NL" dirty="0"/>
              <a:t> </a:t>
            </a:r>
            <a:r>
              <a:rPr lang="nl-NL" dirty="0" err="1"/>
              <a:t>funcionalidades</a:t>
            </a:r>
            <a:r>
              <a:rPr lang="nl-NL" dirty="0"/>
              <a:t> </a:t>
            </a:r>
            <a:r>
              <a:rPr lang="nl-NL" dirty="0" err="1"/>
              <a:t>melhorando</a:t>
            </a:r>
            <a:r>
              <a:rPr lang="nl-NL" dirty="0"/>
              <a:t> a forma </a:t>
            </a:r>
            <a:r>
              <a:rPr lang="nl-NL" dirty="0" err="1"/>
              <a:t>como</a:t>
            </a:r>
            <a:r>
              <a:rPr lang="nl-NL" dirty="0"/>
              <a:t> </a:t>
            </a:r>
            <a:r>
              <a:rPr lang="nl-NL" dirty="0" err="1"/>
              <a:t>esses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 </a:t>
            </a:r>
            <a:r>
              <a:rPr lang="nl-NL" dirty="0" err="1"/>
              <a:t>interagiam</a:t>
            </a:r>
            <a:r>
              <a:rPr lang="nl-NL" dirty="0"/>
              <a:t> e se </a:t>
            </a:r>
            <a:r>
              <a:rPr lang="nl-NL" dirty="0" err="1"/>
              <a:t>alinhavam</a:t>
            </a:r>
            <a:endParaRPr dirty="0"/>
          </a:p>
        </p:txBody>
      </p:sp>
      <p:sp>
        <p:nvSpPr>
          <p:cNvPr id="93" name="Google Shape;93;g8d6162b19b_1_22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6162b19b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8d6162b19b_1_46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Percebemos</a:t>
            </a:r>
            <a:r>
              <a:rPr lang="nl-NL" dirty="0"/>
              <a:t> que </a:t>
            </a:r>
            <a:r>
              <a:rPr lang="nl-NL" dirty="0" err="1"/>
              <a:t>aplicavamos</a:t>
            </a:r>
            <a:r>
              <a:rPr lang="nl-NL" dirty="0"/>
              <a:t> </a:t>
            </a:r>
            <a:r>
              <a:rPr lang="nl-NL" dirty="0" err="1"/>
              <a:t>agilidade</a:t>
            </a:r>
            <a:r>
              <a:rPr lang="nl-NL" dirty="0"/>
              <a:t> </a:t>
            </a:r>
            <a:r>
              <a:rPr lang="nl-NL" dirty="0" err="1"/>
              <a:t>em</a:t>
            </a:r>
            <a:r>
              <a:rPr lang="nl-NL" dirty="0"/>
              <a:t> </a:t>
            </a:r>
            <a:r>
              <a:rPr lang="nl-NL" dirty="0" err="1"/>
              <a:t>nível</a:t>
            </a:r>
            <a:r>
              <a:rPr lang="nl-NL" dirty="0"/>
              <a:t> de time, </a:t>
            </a:r>
            <a:r>
              <a:rPr lang="nl-NL" dirty="0" err="1"/>
              <a:t>mas</a:t>
            </a:r>
            <a:r>
              <a:rPr lang="nl-NL" dirty="0"/>
              <a:t> a </a:t>
            </a:r>
            <a:r>
              <a:rPr lang="nl-NL" dirty="0" err="1"/>
              <a:t>interação</a:t>
            </a:r>
            <a:r>
              <a:rPr lang="nl-NL" dirty="0"/>
              <a:t> </a:t>
            </a:r>
            <a:r>
              <a:rPr lang="nl-NL" dirty="0" err="1"/>
              <a:t>ainda</a:t>
            </a:r>
            <a:r>
              <a:rPr lang="nl-NL" dirty="0"/>
              <a:t> era </a:t>
            </a:r>
            <a:r>
              <a:rPr lang="nl-NL" dirty="0" err="1"/>
              <a:t>falha</a:t>
            </a:r>
            <a:r>
              <a:rPr lang="nl-NL" dirty="0"/>
              <a:t> e era </a:t>
            </a:r>
            <a:r>
              <a:rPr lang="nl-NL" dirty="0" err="1"/>
              <a:t>nossa</a:t>
            </a:r>
            <a:r>
              <a:rPr lang="nl-NL" dirty="0"/>
              <a:t> </a:t>
            </a:r>
            <a:r>
              <a:rPr lang="nl-NL" dirty="0" err="1"/>
              <a:t>oportunidade</a:t>
            </a:r>
            <a:r>
              <a:rPr lang="nl-NL" dirty="0"/>
              <a:t> de </a:t>
            </a:r>
            <a:r>
              <a:rPr lang="nl-NL" dirty="0" err="1"/>
              <a:t>melhoria</a:t>
            </a:r>
            <a:r>
              <a:rPr lang="nl-NL" dirty="0"/>
              <a:t> </a:t>
            </a:r>
            <a:r>
              <a:rPr lang="nl-NL" dirty="0" err="1"/>
              <a:t>pra</a:t>
            </a:r>
            <a:r>
              <a:rPr lang="nl-NL" dirty="0"/>
              <a:t> </a:t>
            </a:r>
            <a:r>
              <a:rPr lang="nl-NL" dirty="0" err="1"/>
              <a:t>mover</a:t>
            </a:r>
            <a:r>
              <a:rPr lang="nl-NL" dirty="0"/>
              <a:t> de </a:t>
            </a:r>
            <a:r>
              <a:rPr lang="nl-NL" dirty="0" err="1"/>
              <a:t>times</a:t>
            </a:r>
            <a:r>
              <a:rPr lang="nl-NL" dirty="0"/>
              <a:t> </a:t>
            </a:r>
            <a:r>
              <a:rPr lang="nl-NL" dirty="0" err="1"/>
              <a:t>ágeis</a:t>
            </a:r>
            <a:r>
              <a:rPr lang="nl-NL" dirty="0"/>
              <a:t> </a:t>
            </a:r>
            <a:r>
              <a:rPr lang="nl-NL" dirty="0" err="1"/>
              <a:t>pra</a:t>
            </a:r>
            <a:r>
              <a:rPr lang="nl-NL" dirty="0"/>
              <a:t> </a:t>
            </a:r>
            <a:r>
              <a:rPr lang="nl-NL" dirty="0" err="1"/>
              <a:t>uma</a:t>
            </a:r>
            <a:r>
              <a:rPr lang="nl-NL" dirty="0"/>
              <a:t> </a:t>
            </a:r>
            <a:r>
              <a:rPr lang="nl-NL" dirty="0" err="1"/>
              <a:t>organização</a:t>
            </a:r>
            <a:r>
              <a:rPr lang="nl-NL" dirty="0"/>
              <a:t> </a:t>
            </a:r>
            <a:r>
              <a:rPr lang="nl-NL" dirty="0" err="1"/>
              <a:t>ágil</a:t>
            </a:r>
            <a:endParaRPr lang="nl-NL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Duas</a:t>
            </a:r>
            <a:r>
              <a:rPr lang="nl-NL" dirty="0"/>
              <a:t> </a:t>
            </a:r>
            <a:r>
              <a:rPr lang="nl-NL" dirty="0" err="1"/>
              <a:t>hipóteses</a:t>
            </a:r>
            <a:r>
              <a:rPr lang="nl-NL" dirty="0"/>
              <a:t> </a:t>
            </a:r>
            <a:r>
              <a:rPr lang="nl-NL" dirty="0" err="1"/>
              <a:t>foram</a:t>
            </a:r>
            <a:r>
              <a:rPr lang="nl-NL" dirty="0"/>
              <a:t> </a:t>
            </a:r>
            <a:r>
              <a:rPr lang="nl-NL" dirty="0" err="1"/>
              <a:t>criadas</a:t>
            </a:r>
            <a:r>
              <a:rPr lang="nl-NL" dirty="0"/>
              <a:t> que </a:t>
            </a:r>
            <a:r>
              <a:rPr lang="nl-NL" dirty="0" err="1"/>
              <a:t>gostariamos</a:t>
            </a:r>
            <a:r>
              <a:rPr lang="nl-NL" dirty="0"/>
              <a:t> de </a:t>
            </a:r>
            <a:r>
              <a:rPr lang="nl-NL" dirty="0" err="1"/>
              <a:t>validar</a:t>
            </a:r>
            <a:r>
              <a:rPr lang="nl-NL" dirty="0"/>
              <a:t> e </a:t>
            </a:r>
            <a:r>
              <a:rPr lang="nl-NL" dirty="0" err="1"/>
              <a:t>entender</a:t>
            </a:r>
            <a:r>
              <a:rPr lang="nl-NL" dirty="0"/>
              <a:t> se </a:t>
            </a:r>
            <a:r>
              <a:rPr lang="nl-NL" dirty="0" err="1"/>
              <a:t>eram</a:t>
            </a:r>
            <a:r>
              <a:rPr lang="nl-NL" dirty="0"/>
              <a:t> </a:t>
            </a:r>
            <a:r>
              <a:rPr lang="nl-NL" dirty="0" err="1"/>
              <a:t>reais</a:t>
            </a:r>
            <a:r>
              <a:rPr lang="nl-NL" dirty="0"/>
              <a:t> </a:t>
            </a:r>
            <a:r>
              <a:rPr lang="nl-NL" dirty="0" err="1"/>
              <a:t>problemas</a:t>
            </a:r>
            <a:r>
              <a:rPr lang="nl-NL" dirty="0"/>
              <a:t>, e se </a:t>
            </a:r>
            <a:r>
              <a:rPr lang="nl-NL" dirty="0" err="1"/>
              <a:t>fossem</a:t>
            </a:r>
            <a:r>
              <a:rPr lang="nl-NL" dirty="0"/>
              <a:t> </a:t>
            </a:r>
            <a:r>
              <a:rPr lang="nl-NL" dirty="0" err="1"/>
              <a:t>como</a:t>
            </a:r>
            <a:r>
              <a:rPr lang="nl-NL" dirty="0"/>
              <a:t> </a:t>
            </a:r>
            <a:r>
              <a:rPr lang="nl-NL" dirty="0" err="1"/>
              <a:t>poderiamos</a:t>
            </a:r>
            <a:r>
              <a:rPr lang="nl-NL" dirty="0"/>
              <a:t> </a:t>
            </a:r>
            <a:r>
              <a:rPr lang="nl-NL" dirty="0" err="1"/>
              <a:t>resolver</a:t>
            </a:r>
            <a:endParaRPr dirty="0"/>
          </a:p>
        </p:txBody>
      </p:sp>
      <p:sp>
        <p:nvSpPr>
          <p:cNvPr id="118" name="Google Shape;118;g8d6162b19b_1_46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2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6162b1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d6162b19b_1_22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8d6162b19b_1_22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67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6162b1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8d6162b19b_1_54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126" name="Google Shape;126;g8d6162b19b_1_54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d6162b19b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8d6162b19b_1_80:notes"/>
          <p:cNvSpPr txBox="1">
            <a:spLocks noGrp="1"/>
          </p:cNvSpPr>
          <p:nvPr>
            <p:ph type="body" idx="1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8d6162b19b_1_80:notes"/>
          <p:cNvSpPr txBox="1">
            <a:spLocks noGrp="1"/>
          </p:cNvSpPr>
          <p:nvPr>
            <p:ph type="sldNum" idx="12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 Slide">
  <p:cSld name="Text Content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34181" y="958788"/>
            <a:ext cx="7859268" cy="369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100"/>
            </a:lvl2pPr>
            <a:lvl3pPr marL="1371600" lvl="2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100"/>
            </a:lvl3pPr>
            <a:lvl4pPr marL="1828800" lvl="3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●"/>
              <a:defRPr sz="1100"/>
            </a:lvl4pPr>
            <a:lvl5pPr marL="2286000" lvl="4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28650" y="4873500"/>
            <a:ext cx="371475" cy="14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/>
            </a:lvl1pPr>
            <a:lvl2pPr marL="0" lvl="1" indent="0" algn="l">
              <a:spcBef>
                <a:spcPts val="0"/>
              </a:spcBef>
              <a:buNone/>
              <a:defRPr sz="1100"/>
            </a:lvl2pPr>
            <a:lvl3pPr marL="0" lvl="2" indent="0" algn="l">
              <a:spcBef>
                <a:spcPts val="0"/>
              </a:spcBef>
              <a:buNone/>
              <a:defRPr sz="1100"/>
            </a:lvl3pPr>
            <a:lvl4pPr marL="0" lvl="3" indent="0" algn="l">
              <a:spcBef>
                <a:spcPts val="0"/>
              </a:spcBef>
              <a:buNone/>
              <a:defRPr sz="1100"/>
            </a:lvl4pPr>
            <a:lvl5pPr marL="0" lvl="4" indent="0" algn="l">
              <a:spcBef>
                <a:spcPts val="0"/>
              </a:spcBef>
              <a:buNone/>
              <a:defRPr sz="1100"/>
            </a:lvl5pPr>
            <a:lvl6pPr marL="0" lvl="5" indent="0" algn="l">
              <a:spcBef>
                <a:spcPts val="0"/>
              </a:spcBef>
              <a:buNone/>
              <a:defRPr sz="1100"/>
            </a:lvl6pPr>
            <a:lvl7pPr marL="0" lvl="6" indent="0" algn="l">
              <a:spcBef>
                <a:spcPts val="0"/>
              </a:spcBef>
              <a:buNone/>
              <a:defRPr sz="1100"/>
            </a:lvl7pPr>
            <a:lvl8pPr marL="0" lvl="7" indent="0" algn="l">
              <a:spcBef>
                <a:spcPts val="0"/>
              </a:spcBef>
              <a:buNone/>
              <a:defRPr sz="1100"/>
            </a:lvl8pPr>
            <a:lvl9pPr marL="0" lvl="8" indent="0" algn="l">
              <a:spcBef>
                <a:spcPts val="0"/>
              </a:spcBef>
              <a:buNone/>
              <a:defRPr sz="11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Lee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7722421" y="276444"/>
            <a:ext cx="900120" cy="3375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7092336" y="5035500"/>
            <a:ext cx="1440192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1961653" y="5035500"/>
            <a:ext cx="5130684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532528" y="5035500"/>
            <a:ext cx="611472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11189" y="4799547"/>
            <a:ext cx="7921625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9A9A9D"/>
              </a:buClr>
              <a:buSzPts val="700"/>
              <a:buFont typeface="Arial"/>
              <a:buNone/>
              <a:defRPr sz="700">
                <a:solidFill>
                  <a:srgbClr val="9A9A9D"/>
                </a:solidFill>
              </a:defRPr>
            </a:lvl1pPr>
            <a:lvl2pPr marL="914400" lvl="1" indent="-228600" algn="l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marL="1828800" lvl="3" indent="-228600" algn="l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634182" y="958789"/>
            <a:ext cx="7866881" cy="3691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 marL="201216" indent="-201216">
              <a:buClr>
                <a:schemeClr val="accent1"/>
              </a:buClr>
              <a:buFont typeface="ING Me" pitchFamily="2" charset="0"/>
              <a:buChar char="•"/>
              <a:defRPr/>
            </a:lvl2pPr>
            <a:lvl3pPr marL="402431" indent="-200025">
              <a:buClr>
                <a:schemeClr val="accent2"/>
              </a:buClr>
              <a:defRPr/>
            </a:lvl3pPr>
            <a:lvl4pPr marL="606029" indent="-195263">
              <a:buClr>
                <a:schemeClr val="accent3"/>
              </a:buClr>
              <a:defRPr/>
            </a:lvl4pPr>
            <a:lvl5pPr marL="803672" indent="-189310">
              <a:buClr>
                <a:schemeClr val="accent4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5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 userDrawn="1"/>
        </p:nvGrpSpPr>
        <p:grpSpPr>
          <a:xfrm>
            <a:off x="1" y="1232400"/>
            <a:ext cx="8334375" cy="2291953"/>
            <a:chOff x="0" y="1643199"/>
            <a:chExt cx="8334375" cy="3055937"/>
          </a:xfrm>
        </p:grpSpPr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0" y="4019686"/>
              <a:ext cx="8334375" cy="679450"/>
            </a:xfrm>
            <a:custGeom>
              <a:avLst/>
              <a:gdLst>
                <a:gd name="connsiteX0" fmla="*/ 0 w 8334375"/>
                <a:gd name="connsiteY0" fmla="*/ 0 h 679450"/>
                <a:gd name="connsiteX1" fmla="*/ 8334375 w 8334375"/>
                <a:gd name="connsiteY1" fmla="*/ 0 h 679450"/>
                <a:gd name="connsiteX2" fmla="*/ 8334375 w 8334375"/>
                <a:gd name="connsiteY2" fmla="*/ 577533 h 679450"/>
                <a:gd name="connsiteX3" fmla="*/ 8232827 w 8334375"/>
                <a:gd name="connsiteY3" fmla="*/ 679450 h 679450"/>
                <a:gd name="connsiteX4" fmla="*/ 704269 w 8334375"/>
                <a:gd name="connsiteY4" fmla="*/ 679450 h 679450"/>
                <a:gd name="connsiteX5" fmla="*/ 0 w 8334375"/>
                <a:gd name="connsiteY5" fmla="*/ 67945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679450">
                  <a:moveTo>
                    <a:pt x="0" y="0"/>
                  </a:moveTo>
                  <a:lnTo>
                    <a:pt x="8334375" y="0"/>
                  </a:lnTo>
                  <a:cubicBezTo>
                    <a:pt x="8334375" y="0"/>
                    <a:pt x="8334375" y="0"/>
                    <a:pt x="8334375" y="577533"/>
                  </a:cubicBezTo>
                  <a:cubicBezTo>
                    <a:pt x="8334375" y="679450"/>
                    <a:pt x="8232827" y="679450"/>
                    <a:pt x="8232827" y="679450"/>
                  </a:cubicBezTo>
                  <a:cubicBezTo>
                    <a:pt x="8232827" y="679450"/>
                    <a:pt x="8232827" y="679450"/>
                    <a:pt x="704269" y="679450"/>
                  </a:cubicBezTo>
                  <a:lnTo>
                    <a:pt x="0" y="67945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0" y="1643199"/>
              <a:ext cx="8334375" cy="2376487"/>
            </a:xfrm>
            <a:custGeom>
              <a:avLst/>
              <a:gdLst>
                <a:gd name="connsiteX0" fmla="*/ 0 w 8334375"/>
                <a:gd name="connsiteY0" fmla="*/ 0 h 2376487"/>
                <a:gd name="connsiteX1" fmla="*/ 8232827 w 8334375"/>
                <a:gd name="connsiteY1" fmla="*/ 0 h 2376487"/>
                <a:gd name="connsiteX2" fmla="*/ 8334375 w 8334375"/>
                <a:gd name="connsiteY2" fmla="*/ 101850 h 2376487"/>
                <a:gd name="connsiteX3" fmla="*/ 8334375 w 8334375"/>
                <a:gd name="connsiteY3" fmla="*/ 2376487 h 2376487"/>
                <a:gd name="connsiteX4" fmla="*/ 737787 w 8334375"/>
                <a:gd name="connsiteY4" fmla="*/ 2376487 h 2376487"/>
                <a:gd name="connsiteX5" fmla="*/ 0 w 8334375"/>
                <a:gd name="connsiteY5" fmla="*/ 2376487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2376487">
                  <a:moveTo>
                    <a:pt x="0" y="0"/>
                  </a:moveTo>
                  <a:lnTo>
                    <a:pt x="8232827" y="0"/>
                  </a:lnTo>
                  <a:cubicBezTo>
                    <a:pt x="8334375" y="0"/>
                    <a:pt x="8334375" y="101850"/>
                    <a:pt x="8334375" y="101850"/>
                  </a:cubicBezTo>
                  <a:cubicBezTo>
                    <a:pt x="8334375" y="101850"/>
                    <a:pt x="8334375" y="101850"/>
                    <a:pt x="8334375" y="2376487"/>
                  </a:cubicBezTo>
                  <a:cubicBezTo>
                    <a:pt x="8334375" y="2376487"/>
                    <a:pt x="8334375" y="2376487"/>
                    <a:pt x="737787" y="2376487"/>
                  </a:cubicBezTo>
                  <a:lnTo>
                    <a:pt x="0" y="2376487"/>
                  </a:lnTo>
                  <a:close/>
                </a:path>
              </a:pathLst>
            </a:custGeom>
            <a:solidFill>
              <a:srgbClr val="FF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Rectangle 7"/>
          <p:cNvSpPr/>
          <p:nvPr userDrawn="1"/>
        </p:nvSpPr>
        <p:spPr bwMode="gray">
          <a:xfrm>
            <a:off x="2" y="4518660"/>
            <a:ext cx="9142645" cy="62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 bwMode="gray">
          <a:xfrm>
            <a:off x="522000" y="1587602"/>
            <a:ext cx="7588800" cy="920680"/>
          </a:xfrm>
        </p:spPr>
        <p:txBody>
          <a:bodyPr anchor="ctr" anchorCtr="0">
            <a:noAutofit/>
          </a:bodyPr>
          <a:lstStyle>
            <a:lvl1pPr algn="l">
              <a:lnSpc>
                <a:spcPts val="345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gray">
          <a:xfrm>
            <a:off x="522000" y="3180528"/>
            <a:ext cx="4971600" cy="2300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650"/>
              </a:lnSpc>
              <a:buNone/>
              <a:defRPr sz="1200" b="0" i="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22000" y="2667602"/>
            <a:ext cx="7588800" cy="288925"/>
          </a:xfrm>
        </p:spPr>
        <p:txBody>
          <a:bodyPr>
            <a:noAutofit/>
          </a:bodyPr>
          <a:lstStyle>
            <a:lvl1pPr>
              <a:lnSpc>
                <a:spcPts val="1650"/>
              </a:lnSpc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939301"/>
            <a:ext cx="2318400" cy="988928"/>
          </a:xfrm>
        </p:spPr>
        <p:txBody>
          <a:bodyPr lIns="0" anchor="ctr" anchorCtr="0"/>
          <a:lstStyle>
            <a:lvl1pPr algn="l">
              <a:lnSpc>
                <a:spcPct val="100000"/>
              </a:lnSpc>
              <a:defRPr sz="675" b="0"/>
            </a:lvl1pPr>
          </a:lstStyle>
          <a:p>
            <a:r>
              <a:rPr lang="en-GB" dirty="0"/>
              <a:t>Click to insert project logo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51200" y="3231900"/>
            <a:ext cx="2556000" cy="206709"/>
          </a:xfrm>
        </p:spPr>
        <p:txBody>
          <a:bodyPr tIns="0" bIns="0"/>
          <a:lstStyle>
            <a:lvl1pPr marL="0" indent="0" algn="r">
              <a:lnSpc>
                <a:spcPct val="100000"/>
              </a:lnSpc>
              <a:buNone/>
              <a:defRPr sz="900">
                <a:solidFill>
                  <a:srgbClr val="000000"/>
                </a:solidFill>
                <a:latin typeface="+mn-lt"/>
              </a:defRPr>
            </a:lvl1pPr>
            <a:lvl2pPr>
              <a:defRPr sz="1650">
                <a:solidFill>
                  <a:srgbClr val="000000"/>
                </a:solidFill>
              </a:defRPr>
            </a:lvl2pPr>
            <a:lvl3pPr>
              <a:defRPr sz="1650">
                <a:solidFill>
                  <a:srgbClr val="000000"/>
                </a:solidFill>
              </a:defRPr>
            </a:lvl3pPr>
            <a:lvl4pPr>
              <a:defRPr sz="1650">
                <a:solidFill>
                  <a:srgbClr val="000000"/>
                </a:solidFill>
              </a:defRPr>
            </a:lvl4pPr>
            <a:lvl5pPr>
              <a:defRPr sz="16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-426676" y="4920475"/>
            <a:ext cx="360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-426676" y="4650581"/>
            <a:ext cx="36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-1506676" y="4700020"/>
            <a:ext cx="1440000" cy="169944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algn="r"/>
            <a:r>
              <a:rPr lang="en-GB" sz="750"/>
              <a:t>Min.</a:t>
            </a:r>
            <a:r>
              <a:rPr lang="en-GB" sz="750" baseline="0"/>
              <a:t> height</a:t>
            </a:r>
            <a:endParaRPr lang="en-GB" sz="750"/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-426676" y="3931547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 userDrawn="1"/>
        </p:nvSpPr>
        <p:spPr>
          <a:xfrm>
            <a:off x="-1506676" y="3972840"/>
            <a:ext cx="1440000" cy="169944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algn="r"/>
            <a:r>
              <a:rPr lang="en-GB" sz="750"/>
              <a:t>Max.</a:t>
            </a:r>
            <a:r>
              <a:rPr lang="en-GB" sz="750" baseline="0"/>
              <a:t> height</a:t>
            </a:r>
            <a:endParaRPr lang="en-GB" sz="75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20700" y="5214938"/>
            <a:ext cx="0" cy="2700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2838200" y="5214938"/>
            <a:ext cx="0" cy="27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 userDrawn="1"/>
        </p:nvSpPr>
        <p:spPr>
          <a:xfrm>
            <a:off x="889175" y="5264968"/>
            <a:ext cx="1440000" cy="169944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algn="ctr"/>
            <a:r>
              <a:rPr lang="en-GB" sz="750"/>
              <a:t>Max.</a:t>
            </a:r>
            <a:r>
              <a:rPr lang="en-GB" sz="750" baseline="0"/>
              <a:t> width</a:t>
            </a:r>
            <a:endParaRPr lang="en-GB" sz="750"/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-2035175" y="1"/>
            <a:ext cx="1881477" cy="3882109"/>
            <a:chOff x="-2035175" y="0"/>
            <a:chExt cx="1881477" cy="5176145"/>
          </a:xfrm>
        </p:grpSpPr>
        <p:sp>
          <p:nvSpPr>
            <p:cNvPr id="88" name="Rectangle 104"/>
            <p:cNvSpPr>
              <a:spLocks noChangeArrowheads="1"/>
            </p:cNvSpPr>
            <p:nvPr userDrawn="1"/>
          </p:nvSpPr>
          <p:spPr bwMode="gray">
            <a:xfrm>
              <a:off x="-2035175" y="0"/>
              <a:ext cx="1881477" cy="51761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750" noProof="0" dirty="0"/>
            </a:p>
          </p:txBody>
        </p:sp>
        <p:grpSp>
          <p:nvGrpSpPr>
            <p:cNvPr id="89" name="Group 88"/>
            <p:cNvGrpSpPr/>
            <p:nvPr userDrawn="1"/>
          </p:nvGrpSpPr>
          <p:grpSpPr>
            <a:xfrm>
              <a:off x="-2035175" y="0"/>
              <a:ext cx="1872000" cy="5176145"/>
              <a:chOff x="-2035175" y="0"/>
              <a:chExt cx="1872000" cy="5730106"/>
            </a:xfrm>
          </p:grpSpPr>
          <p:sp>
            <p:nvSpPr>
              <p:cNvPr id="90" name="Rectangle 104"/>
              <p:cNvSpPr>
                <a:spLocks noChangeArrowheads="1"/>
              </p:cNvSpPr>
              <p:nvPr/>
            </p:nvSpPr>
            <p:spPr bwMode="gray">
              <a:xfrm>
                <a:off x="-2035175" y="4722106"/>
                <a:ext cx="1872000" cy="10080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</p:spPr>
            <p:txBody>
              <a:bodyPr wrap="square" lIns="180000" tIns="180000" rIns="180000" bIns="180000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91" name="Rectangle 104"/>
              <p:cNvSpPr>
                <a:spLocks noChangeArrowheads="1"/>
              </p:cNvSpPr>
              <p:nvPr userDrawn="1"/>
            </p:nvSpPr>
            <p:spPr bwMode="gray">
              <a:xfrm>
                <a:off x="-2035175" y="0"/>
                <a:ext cx="1872000" cy="470980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</p:spPr>
            <p:txBody>
              <a:bodyPr wrap="square" lIns="180000" tIns="180000" rIns="180000" bIns="180000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92" name="Rectangle 105"/>
              <p:cNvSpPr>
                <a:spLocks noChangeArrowheads="1"/>
              </p:cNvSpPr>
              <p:nvPr userDrawn="1"/>
            </p:nvSpPr>
            <p:spPr bwMode="gray">
              <a:xfrm>
                <a:off x="-1903413" y="665771"/>
                <a:ext cx="215900" cy="215900"/>
              </a:xfrm>
              <a:prstGeom prst="rect">
                <a:avLst/>
              </a:prstGeom>
              <a:solidFill>
                <a:srgbClr val="FF6200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93" name="Rectangle 106"/>
              <p:cNvSpPr>
                <a:spLocks noChangeArrowheads="1"/>
              </p:cNvSpPr>
              <p:nvPr userDrawn="1"/>
            </p:nvSpPr>
            <p:spPr bwMode="gray">
              <a:xfrm>
                <a:off x="-1612900" y="675296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Orange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255, 98, 0</a:t>
                </a:r>
              </a:p>
            </p:txBody>
          </p:sp>
          <p:sp>
            <p:nvSpPr>
              <p:cNvPr id="94" name="Rectangle 107"/>
              <p:cNvSpPr>
                <a:spLocks noChangeArrowheads="1"/>
              </p:cNvSpPr>
              <p:nvPr userDrawn="1"/>
            </p:nvSpPr>
            <p:spPr bwMode="gray">
              <a:xfrm>
                <a:off x="-1903413" y="1055027"/>
                <a:ext cx="215900" cy="215900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95" name="Rectangle 108"/>
              <p:cNvSpPr>
                <a:spLocks noChangeArrowheads="1"/>
              </p:cNvSpPr>
              <p:nvPr userDrawn="1"/>
            </p:nvSpPr>
            <p:spPr bwMode="gray">
              <a:xfrm>
                <a:off x="-1612900" y="1080427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Light Grey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168, 168, 168</a:t>
                </a:r>
              </a:p>
            </p:txBody>
          </p:sp>
          <p:sp>
            <p:nvSpPr>
              <p:cNvPr id="96" name="Rectangle 109"/>
              <p:cNvSpPr>
                <a:spLocks noChangeArrowheads="1"/>
              </p:cNvSpPr>
              <p:nvPr userDrawn="1"/>
            </p:nvSpPr>
            <p:spPr bwMode="gray">
              <a:xfrm>
                <a:off x="-1903413" y="2583180"/>
                <a:ext cx="215900" cy="215900"/>
              </a:xfrm>
              <a:prstGeom prst="rect">
                <a:avLst/>
              </a:prstGeom>
              <a:solidFill>
                <a:srgbClr val="52519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97" name="Rectangle 110"/>
              <p:cNvSpPr>
                <a:spLocks noChangeArrowheads="1"/>
              </p:cNvSpPr>
              <p:nvPr userDrawn="1"/>
            </p:nvSpPr>
            <p:spPr bwMode="gray">
              <a:xfrm>
                <a:off x="-1612900" y="2592705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Indigo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82, 81, 153</a:t>
                </a:r>
              </a:p>
            </p:txBody>
          </p:sp>
          <p:sp>
            <p:nvSpPr>
              <p:cNvPr id="98" name="Rectangle 111"/>
              <p:cNvSpPr>
                <a:spLocks noChangeArrowheads="1"/>
              </p:cNvSpPr>
              <p:nvPr userDrawn="1"/>
            </p:nvSpPr>
            <p:spPr bwMode="gray">
              <a:xfrm>
                <a:off x="-1903413" y="3009234"/>
                <a:ext cx="215900" cy="215900"/>
              </a:xfrm>
              <a:prstGeom prst="rect">
                <a:avLst/>
              </a:prstGeom>
              <a:solidFill>
                <a:srgbClr val="60A6DA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99" name="Rectangle 112"/>
              <p:cNvSpPr>
                <a:spLocks noChangeArrowheads="1"/>
              </p:cNvSpPr>
              <p:nvPr userDrawn="1"/>
            </p:nvSpPr>
            <p:spPr bwMode="gray">
              <a:xfrm>
                <a:off x="-1612900" y="3009234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Sky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96, 166, 218</a:t>
                </a:r>
              </a:p>
            </p:txBody>
          </p:sp>
          <p:sp>
            <p:nvSpPr>
              <p:cNvPr id="100" name="Rectangle 113"/>
              <p:cNvSpPr>
                <a:spLocks noChangeArrowheads="1"/>
              </p:cNvSpPr>
              <p:nvPr userDrawn="1"/>
            </p:nvSpPr>
            <p:spPr bwMode="gray">
              <a:xfrm>
                <a:off x="-1903413" y="166884"/>
                <a:ext cx="1692000" cy="165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900" b="1" dirty="0">
                    <a:solidFill>
                      <a:srgbClr val="333333"/>
                    </a:solidFill>
                  </a:rPr>
                  <a:t>Colour guidelines</a:t>
                </a:r>
              </a:p>
            </p:txBody>
          </p:sp>
          <p:sp>
            <p:nvSpPr>
              <p:cNvPr id="101" name="Rectangle 107"/>
              <p:cNvSpPr>
                <a:spLocks noChangeArrowheads="1"/>
              </p:cNvSpPr>
              <p:nvPr/>
            </p:nvSpPr>
            <p:spPr bwMode="gray">
              <a:xfrm>
                <a:off x="-1903413" y="3435288"/>
                <a:ext cx="215900" cy="215900"/>
              </a:xfrm>
              <a:prstGeom prst="rect">
                <a:avLst/>
              </a:prstGeom>
              <a:solidFill>
                <a:srgbClr val="AB006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102" name="Rectangle 108"/>
              <p:cNvSpPr>
                <a:spLocks noChangeArrowheads="1"/>
              </p:cNvSpPr>
              <p:nvPr/>
            </p:nvSpPr>
            <p:spPr bwMode="gray">
              <a:xfrm>
                <a:off x="-1612900" y="3434952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Fuchsia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171, 0, 102</a:t>
                </a:r>
              </a:p>
            </p:txBody>
          </p:sp>
          <p:sp>
            <p:nvSpPr>
              <p:cNvPr id="103" name="Rectangle 109"/>
              <p:cNvSpPr>
                <a:spLocks noChangeArrowheads="1"/>
              </p:cNvSpPr>
              <p:nvPr/>
            </p:nvSpPr>
            <p:spPr bwMode="gray">
              <a:xfrm>
                <a:off x="-1903413" y="3853390"/>
                <a:ext cx="215900" cy="215900"/>
              </a:xfrm>
              <a:prstGeom prst="rect">
                <a:avLst/>
              </a:prstGeom>
              <a:solidFill>
                <a:srgbClr val="D0D93C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104" name="Rectangle 110"/>
              <p:cNvSpPr>
                <a:spLocks noChangeArrowheads="1"/>
              </p:cNvSpPr>
              <p:nvPr/>
            </p:nvSpPr>
            <p:spPr bwMode="gray">
              <a:xfrm>
                <a:off x="-1612900" y="3852185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Lime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208, 217, 60</a:t>
                </a:r>
              </a:p>
            </p:txBody>
          </p:sp>
          <p:sp>
            <p:nvSpPr>
              <p:cNvPr id="105" name="Rectangle 111"/>
              <p:cNvSpPr>
                <a:spLocks noChangeArrowheads="1"/>
              </p:cNvSpPr>
              <p:nvPr/>
            </p:nvSpPr>
            <p:spPr bwMode="gray">
              <a:xfrm>
                <a:off x="-1903413" y="4247638"/>
                <a:ext cx="215900" cy="215900"/>
              </a:xfrm>
              <a:prstGeom prst="rect">
                <a:avLst/>
              </a:prstGeom>
              <a:solidFill>
                <a:srgbClr val="01964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106" name="Rectangle 112"/>
              <p:cNvSpPr>
                <a:spLocks noChangeArrowheads="1"/>
              </p:cNvSpPr>
              <p:nvPr/>
            </p:nvSpPr>
            <p:spPr bwMode="gray">
              <a:xfrm>
                <a:off x="-1612900" y="4252640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Leaf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52, 150, 81</a:t>
                </a:r>
              </a:p>
            </p:txBody>
          </p:sp>
          <p:sp>
            <p:nvSpPr>
              <p:cNvPr id="107" name="Rectangle 109"/>
              <p:cNvSpPr>
                <a:spLocks noChangeArrowheads="1"/>
              </p:cNvSpPr>
              <p:nvPr/>
            </p:nvSpPr>
            <p:spPr bwMode="gray">
              <a:xfrm>
                <a:off x="-1903413" y="1489280"/>
                <a:ext cx="215900" cy="21590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108" name="Rectangle 110"/>
              <p:cNvSpPr>
                <a:spLocks noChangeArrowheads="1"/>
              </p:cNvSpPr>
              <p:nvPr/>
            </p:nvSpPr>
            <p:spPr bwMode="gray">
              <a:xfrm>
                <a:off x="-1612900" y="1498805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Mid Grey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105, 105, 105</a:t>
                </a:r>
              </a:p>
            </p:txBody>
          </p:sp>
          <p:sp>
            <p:nvSpPr>
              <p:cNvPr id="109" name="Rectangle 111"/>
              <p:cNvSpPr>
                <a:spLocks noChangeArrowheads="1"/>
              </p:cNvSpPr>
              <p:nvPr/>
            </p:nvSpPr>
            <p:spPr bwMode="gray">
              <a:xfrm>
                <a:off x="-1903413" y="1895419"/>
                <a:ext cx="215900" cy="21590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110" name="Rectangle 112"/>
              <p:cNvSpPr>
                <a:spLocks noChangeArrowheads="1"/>
              </p:cNvSpPr>
              <p:nvPr/>
            </p:nvSpPr>
            <p:spPr bwMode="gray">
              <a:xfrm>
                <a:off x="-1612900" y="1904944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Text Colour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51, 51, 51</a:t>
                </a:r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804990" y="2022815"/>
                <a:ext cx="154783" cy="138908"/>
              </a:xfrm>
              <a:prstGeom prst="rect">
                <a:avLst/>
              </a:prstGeom>
            </p:spPr>
          </p:pic>
          <p:sp>
            <p:nvSpPr>
              <p:cNvPr id="112" name="Rectangle 111"/>
              <p:cNvSpPr>
                <a:spLocks noChangeArrowheads="1"/>
              </p:cNvSpPr>
              <p:nvPr userDrawn="1"/>
            </p:nvSpPr>
            <p:spPr bwMode="gray">
              <a:xfrm>
                <a:off x="-1903413" y="4979815"/>
                <a:ext cx="215900" cy="2159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113" name="Rectangle 112"/>
              <p:cNvSpPr>
                <a:spLocks noChangeArrowheads="1"/>
              </p:cNvSpPr>
              <p:nvPr userDrawn="1"/>
            </p:nvSpPr>
            <p:spPr bwMode="gray">
              <a:xfrm>
                <a:off x="-1612900" y="4979815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Minus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255, 0, 0</a:t>
                </a:r>
              </a:p>
            </p:txBody>
          </p:sp>
          <p:sp>
            <p:nvSpPr>
              <p:cNvPr id="114" name="Rectangle 111"/>
              <p:cNvSpPr>
                <a:spLocks noChangeArrowheads="1"/>
              </p:cNvSpPr>
              <p:nvPr userDrawn="1"/>
            </p:nvSpPr>
            <p:spPr bwMode="gray">
              <a:xfrm>
                <a:off x="-1903413" y="5343581"/>
                <a:ext cx="215900" cy="215900"/>
              </a:xfrm>
              <a:prstGeom prst="rect">
                <a:avLst/>
              </a:prstGeom>
              <a:solidFill>
                <a:srgbClr val="01964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GB" sz="750"/>
              </a:p>
            </p:txBody>
          </p:sp>
          <p:sp>
            <p:nvSpPr>
              <p:cNvPr id="115" name="Rectangle 112"/>
              <p:cNvSpPr>
                <a:spLocks noChangeArrowheads="1"/>
              </p:cNvSpPr>
              <p:nvPr userDrawn="1"/>
            </p:nvSpPr>
            <p:spPr bwMode="gray">
              <a:xfrm>
                <a:off x="-1612900" y="5353106"/>
                <a:ext cx="13680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ING Plus</a:t>
                </a:r>
              </a:p>
              <a:p>
                <a:pPr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dirty="0">
                    <a:solidFill>
                      <a:srgbClr val="333333"/>
                    </a:solidFill>
                  </a:rPr>
                  <a:t>RGB= 52, 150, 81</a:t>
                </a:r>
              </a:p>
            </p:txBody>
          </p:sp>
          <p:sp>
            <p:nvSpPr>
              <p:cNvPr id="116" name="Rectangle 113"/>
              <p:cNvSpPr>
                <a:spLocks noChangeArrowheads="1"/>
              </p:cNvSpPr>
              <p:nvPr userDrawn="1"/>
            </p:nvSpPr>
            <p:spPr bwMode="gray">
              <a:xfrm>
                <a:off x="-1903413" y="450038"/>
                <a:ext cx="1692000" cy="165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b="1" dirty="0">
                    <a:solidFill>
                      <a:srgbClr val="333333"/>
                    </a:solidFill>
                  </a:rPr>
                  <a:t>Primary colours</a:t>
                </a:r>
              </a:p>
            </p:txBody>
          </p:sp>
          <p:sp>
            <p:nvSpPr>
              <p:cNvPr id="117" name="Rectangle 113"/>
              <p:cNvSpPr>
                <a:spLocks noChangeArrowheads="1"/>
              </p:cNvSpPr>
              <p:nvPr userDrawn="1"/>
            </p:nvSpPr>
            <p:spPr bwMode="gray">
              <a:xfrm>
                <a:off x="-1903413" y="2380422"/>
                <a:ext cx="1692000" cy="165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b="1" dirty="0">
                    <a:solidFill>
                      <a:srgbClr val="333333"/>
                    </a:solidFill>
                  </a:rPr>
                  <a:t>Secondary colours</a:t>
                </a:r>
              </a:p>
            </p:txBody>
          </p:sp>
          <p:sp>
            <p:nvSpPr>
              <p:cNvPr id="118" name="Rectangle 113"/>
              <p:cNvSpPr>
                <a:spLocks noChangeArrowheads="1"/>
              </p:cNvSpPr>
              <p:nvPr userDrawn="1"/>
            </p:nvSpPr>
            <p:spPr bwMode="gray">
              <a:xfrm>
                <a:off x="-1903413" y="4757632"/>
                <a:ext cx="1692000" cy="165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GB" altLang="en-US" sz="750" b="1" dirty="0">
                    <a:solidFill>
                      <a:srgbClr val="333333"/>
                    </a:solidFill>
                  </a:rPr>
                  <a:t>Functional colours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1868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5">
          <p15:clr>
            <a:srgbClr val="FBAE40"/>
          </p15:clr>
        </p15:guide>
        <p15:guide id="2" orient="horz" pos="3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00" y="1713194"/>
            <a:ext cx="7588800" cy="920680"/>
          </a:xfrm>
        </p:spPr>
        <p:txBody>
          <a:bodyPr/>
          <a:lstStyle/>
          <a:p>
            <a:r>
              <a:rPr lang="en-US" dirty="0" err="1">
                <a:latin typeface="ING Me" panose="02000506040000020004" pitchFamily="2" charset="0"/>
                <a:cs typeface="ING Me" panose="02000506040000020004" pitchFamily="2" charset="0"/>
              </a:rPr>
              <a:t>Aprendendo</a:t>
            </a:r>
            <a:r>
              <a:rPr lang="en-US" dirty="0">
                <a:latin typeface="ING Me" panose="02000506040000020004" pitchFamily="2" charset="0"/>
                <a:cs typeface="ING Me" panose="02000506040000020004" pitchFamily="2" charset="0"/>
              </a:rPr>
              <a:t> a </a:t>
            </a:r>
            <a:r>
              <a:rPr lang="en-US" dirty="0" err="1">
                <a:latin typeface="ING Me" panose="02000506040000020004" pitchFamily="2" charset="0"/>
                <a:cs typeface="ING Me" panose="02000506040000020004" pitchFamily="2" charset="0"/>
              </a:rPr>
              <a:t>voar</a:t>
            </a:r>
            <a:endParaRPr lang="en-US" sz="27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ING Me" panose="02000506040000020004" pitchFamily="2" charset="0"/>
                <a:cs typeface="ING Me" panose="02000506040000020004" pitchFamily="2" charset="0"/>
              </a:rPr>
              <a:t>Amsterdam, July 2020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ING Me" panose="02000506040000020004" pitchFamily="2" charset="0"/>
                <a:cs typeface="ING Me" panose="02000506040000020004" pitchFamily="2" charset="0"/>
              </a:rPr>
              <a:t>Guilherme Santos – Agile Coach @ 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351304" y="2344949"/>
            <a:ext cx="8458503" cy="306905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ING Me" panose="02000506040000020004" pitchFamily="2" charset="0"/>
                <a:cs typeface="ING Me" panose="02000506040000020004" pitchFamily="2" charset="0"/>
              </a:rPr>
              <a:t>	Como quebrar silos, gerenciar dependências e maximizar entrega de valor</a:t>
            </a:r>
          </a:p>
          <a:p>
            <a:pPr marL="114300" indent="0">
              <a:buNone/>
            </a:pPr>
            <a:r>
              <a:rPr lang="pt-BR" sz="1600" dirty="0">
                <a:latin typeface="ING Me" panose="02000506040000020004" pitchFamily="2" charset="0"/>
                <a:cs typeface="ING Me" panose="02000506040000020004" pitchFamily="2" charset="0"/>
              </a:rPr>
              <a:t>	dentro da sua organização utilizando Flight Levels</a:t>
            </a:r>
            <a:endParaRPr lang="pt-BR" sz="160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endParaRPr lang="nl-NL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7075F-DDA7-417F-8CF4-EBCF24FD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27" y="4018655"/>
            <a:ext cx="1819543" cy="10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7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pt-BR" sz="2000" dirty="0"/>
              <a:t>Product/Service Delivery</a:t>
            </a:r>
            <a:endParaRPr sz="2000" dirty="0"/>
          </a:p>
        </p:txBody>
      </p:sp>
      <p:sp>
        <p:nvSpPr>
          <p:cNvPr id="158" name="Google Shape;158;p24"/>
          <p:cNvSpPr txBox="1"/>
          <p:nvPr/>
        </p:nvSpPr>
        <p:spPr>
          <a:xfrm>
            <a:off x="768584" y="2949531"/>
            <a:ext cx="1524571" cy="116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Quem é seu cliente?</a:t>
            </a:r>
            <a:endParaRPr sz="110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O que eles normalmente te pedem? Como e onde chega a demanda?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Você entrega o que é pedido ou o que eles precisam</a:t>
            </a: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…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3207812" y="2949531"/>
            <a:ext cx="1955694" cy="171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Como as demandas sao sequenciadas e gerenciadas?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Como garantir entregar o que é necessário </a:t>
            </a:r>
            <a:r>
              <a:rPr lang="pt-BR" sz="9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quando</a:t>
            </a: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 é necessario</a:t>
            </a:r>
            <a:endParaRPr sz="900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Como funciona as entregas e interações?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O trabalho é gerenciado dentro da mesma tribo ou temos várias tribos envolvidas?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…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5873000" y="2946164"/>
            <a:ext cx="195569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Como funciona a entrega final? </a:t>
            </a:r>
            <a:endParaRPr sz="110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Qual o Lead Time? (Time to Market)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Como seu cliente reconhece a entrega de valor?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pt-BR" sz="900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….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pic>
        <p:nvPicPr>
          <p:cNvPr id="161" name="Google Shape;161;p24" descr="Target Audi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40" y="1301793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1303543" y="1062600"/>
            <a:ext cx="676337" cy="23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4" descr="User ne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4161" y="130179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 descr="Thumbs up sig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2941" y="1301793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3452384" y="1011458"/>
            <a:ext cx="1243556" cy="23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Fluxo de Entrega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6107388" y="1062600"/>
            <a:ext cx="1431106" cy="23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 do Produto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798119" y="2273738"/>
            <a:ext cx="1919165" cy="37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Necessidade de um produto/funcionalidade</a:t>
            </a:r>
            <a:endParaRPr sz="11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3207812" y="2301001"/>
            <a:ext cx="1839871" cy="37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Série de entregas de diversas </a:t>
            </a:r>
            <a:endParaRPr sz="110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partes</a:t>
            </a:r>
            <a:endParaRPr sz="11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5898667" y="2301001"/>
            <a:ext cx="1826647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Cliente recebe o produto final</a:t>
            </a:r>
            <a:endParaRPr sz="110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grpSp>
        <p:nvGrpSpPr>
          <p:cNvPr id="15" name="Google Shape;139;p23">
            <a:extLst>
              <a:ext uri="{FF2B5EF4-FFF2-40B4-BE49-F238E27FC236}">
                <a16:creationId xmlns:a16="http://schemas.microsoft.com/office/drawing/2014/main" id="{32E3B629-2517-4B70-B4FA-9B489C510B63}"/>
              </a:ext>
            </a:extLst>
          </p:cNvPr>
          <p:cNvGrpSpPr/>
          <p:nvPr/>
        </p:nvGrpSpPr>
        <p:grpSpPr>
          <a:xfrm>
            <a:off x="4185659" y="98125"/>
            <a:ext cx="1921729" cy="862191"/>
            <a:chOff x="2831918" y="4375247"/>
            <a:chExt cx="4407142" cy="1310915"/>
          </a:xfrm>
        </p:grpSpPr>
        <p:sp>
          <p:nvSpPr>
            <p:cNvPr id="16" name="Google Shape;140;p23">
              <a:extLst>
                <a:ext uri="{FF2B5EF4-FFF2-40B4-BE49-F238E27FC236}">
                  <a16:creationId xmlns:a16="http://schemas.microsoft.com/office/drawing/2014/main" id="{9AC946BD-D841-47FD-8E99-4A53252A4356}"/>
                </a:ext>
              </a:extLst>
            </p:cNvPr>
            <p:cNvSpPr/>
            <p:nvPr/>
          </p:nvSpPr>
          <p:spPr>
            <a:xfrm>
              <a:off x="2831918" y="4375247"/>
              <a:ext cx="4407142" cy="1310915"/>
            </a:xfrm>
            <a:prstGeom prst="wedgeRoundRectCallout">
              <a:avLst>
                <a:gd name="adj1" fmla="val -19680"/>
                <a:gd name="adj2" fmla="val 69602"/>
                <a:gd name="adj3" fmla="val 16667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endParaRPr>
            </a:p>
          </p:txBody>
        </p:sp>
        <p:sp>
          <p:nvSpPr>
            <p:cNvPr id="17" name="Google Shape;141;p23">
              <a:extLst>
                <a:ext uri="{FF2B5EF4-FFF2-40B4-BE49-F238E27FC236}">
                  <a16:creationId xmlns:a16="http://schemas.microsoft.com/office/drawing/2014/main" id="{7B5831E4-1406-440C-AB0D-17717BF323FF}"/>
                </a:ext>
              </a:extLst>
            </p:cNvPr>
            <p:cNvSpPr/>
            <p:nvPr/>
          </p:nvSpPr>
          <p:spPr>
            <a:xfrm>
              <a:off x="3206563" y="4485382"/>
              <a:ext cx="3556402" cy="1011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 i="1" dirty="0">
                  <a:solidFill>
                    <a:srgbClr val="222222"/>
                  </a:solidFill>
                  <a:latin typeface="ING Me" panose="02000506040000020004" pitchFamily="2" charset="0"/>
                  <a:cs typeface="ING Me" panose="02000506040000020004" pitchFamily="2" charset="0"/>
                  <a:sym typeface="Arial"/>
                </a:rPr>
                <a:t>Dependências e interações entre as áreas precisam ser entendidas, medidas e otimizadas se possível</a:t>
              </a:r>
              <a:endParaRPr sz="900" b="1" i="1" dirty="0">
                <a:solidFill>
                  <a:srgbClr val="222222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pt-BR" sz="2000" dirty="0">
                <a:latin typeface="ING Me" panose="02000506040000020004" pitchFamily="2" charset="0"/>
                <a:cs typeface="ING Me" panose="02000506040000020004" pitchFamily="2" charset="0"/>
              </a:rPr>
              <a:t>Quem está envolvido na entrega de um produto?</a:t>
            </a:r>
            <a:endParaRPr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2682240" y="1524000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4168140" y="1272540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5006340" y="2049780"/>
            <a:ext cx="270000" cy="270000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6492240" y="2396490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5518475" y="3150870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4438140" y="3620011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377180" y="2799548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216158" y="2396490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3216158" y="3150870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2682240" y="3731193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1933041" y="2423670"/>
            <a:ext cx="270000" cy="270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cxnSp>
        <p:nvCxnSpPr>
          <p:cNvPr id="188" name="Google Shape;188;p25"/>
          <p:cNvCxnSpPr>
            <a:stCxn id="187" idx="7"/>
            <a:endCxn id="177" idx="3"/>
          </p:cNvCxnSpPr>
          <p:nvPr/>
        </p:nvCxnSpPr>
        <p:spPr>
          <a:xfrm rot="10800000" flipH="1">
            <a:off x="2163500" y="1754311"/>
            <a:ext cx="558300" cy="70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25"/>
          <p:cNvCxnSpPr>
            <a:stCxn id="177" idx="6"/>
            <a:endCxn id="178" idx="2"/>
          </p:cNvCxnSpPr>
          <p:nvPr/>
        </p:nvCxnSpPr>
        <p:spPr>
          <a:xfrm rot="10800000" flipH="1">
            <a:off x="2952240" y="1407600"/>
            <a:ext cx="1215900" cy="25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25"/>
          <p:cNvCxnSpPr>
            <a:stCxn id="177" idx="5"/>
            <a:endCxn id="184" idx="1"/>
          </p:cNvCxnSpPr>
          <p:nvPr/>
        </p:nvCxnSpPr>
        <p:spPr>
          <a:xfrm>
            <a:off x="2912699" y="1754459"/>
            <a:ext cx="342900" cy="68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25"/>
          <p:cNvCxnSpPr>
            <a:stCxn id="187" idx="6"/>
            <a:endCxn id="184" idx="2"/>
          </p:cNvCxnSpPr>
          <p:nvPr/>
        </p:nvCxnSpPr>
        <p:spPr>
          <a:xfrm rot="10800000" flipH="1">
            <a:off x="2203041" y="2531370"/>
            <a:ext cx="1013100" cy="27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25"/>
          <p:cNvCxnSpPr>
            <a:stCxn id="187" idx="5"/>
            <a:endCxn id="185" idx="1"/>
          </p:cNvCxnSpPr>
          <p:nvPr/>
        </p:nvCxnSpPr>
        <p:spPr>
          <a:xfrm>
            <a:off x="2163500" y="2654129"/>
            <a:ext cx="1092300" cy="53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25"/>
          <p:cNvCxnSpPr>
            <a:stCxn id="187" idx="4"/>
          </p:cNvCxnSpPr>
          <p:nvPr/>
        </p:nvCxnSpPr>
        <p:spPr>
          <a:xfrm>
            <a:off x="2068041" y="2693670"/>
            <a:ext cx="749400" cy="121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25"/>
          <p:cNvCxnSpPr>
            <a:stCxn id="185" idx="0"/>
            <a:endCxn id="184" idx="4"/>
          </p:cNvCxnSpPr>
          <p:nvPr/>
        </p:nvCxnSpPr>
        <p:spPr>
          <a:xfrm rot="10800000">
            <a:off x="3351158" y="2666370"/>
            <a:ext cx="0" cy="484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25"/>
          <p:cNvCxnSpPr>
            <a:stCxn id="186" idx="7"/>
            <a:endCxn id="185" idx="3"/>
          </p:cNvCxnSpPr>
          <p:nvPr/>
        </p:nvCxnSpPr>
        <p:spPr>
          <a:xfrm rot="10800000" flipH="1">
            <a:off x="2912699" y="3381333"/>
            <a:ext cx="342900" cy="38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25"/>
          <p:cNvCxnSpPr/>
          <p:nvPr/>
        </p:nvCxnSpPr>
        <p:spPr>
          <a:xfrm rot="10800000" flipH="1">
            <a:off x="2947199" y="3857287"/>
            <a:ext cx="1564982" cy="11118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25"/>
          <p:cNvCxnSpPr>
            <a:stCxn id="185" idx="5"/>
            <a:endCxn id="182" idx="2"/>
          </p:cNvCxnSpPr>
          <p:nvPr/>
        </p:nvCxnSpPr>
        <p:spPr>
          <a:xfrm>
            <a:off x="3446618" y="3381330"/>
            <a:ext cx="991500" cy="37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25"/>
          <p:cNvCxnSpPr>
            <a:stCxn id="183" idx="4"/>
            <a:endCxn id="182" idx="0"/>
          </p:cNvCxnSpPr>
          <p:nvPr/>
        </p:nvCxnSpPr>
        <p:spPr>
          <a:xfrm>
            <a:off x="4512180" y="3069548"/>
            <a:ext cx="60900" cy="55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25"/>
          <p:cNvCxnSpPr>
            <a:stCxn id="184" idx="5"/>
            <a:endCxn id="183" idx="2"/>
          </p:cNvCxnSpPr>
          <p:nvPr/>
        </p:nvCxnSpPr>
        <p:spPr>
          <a:xfrm>
            <a:off x="3446618" y="2626949"/>
            <a:ext cx="930600" cy="30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25"/>
          <p:cNvCxnSpPr>
            <a:stCxn id="178" idx="4"/>
            <a:endCxn id="183" idx="0"/>
          </p:cNvCxnSpPr>
          <p:nvPr/>
        </p:nvCxnSpPr>
        <p:spPr>
          <a:xfrm>
            <a:off x="4303140" y="1542540"/>
            <a:ext cx="209100" cy="1257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25"/>
          <p:cNvCxnSpPr>
            <a:stCxn id="178" idx="3"/>
            <a:endCxn id="184" idx="7"/>
          </p:cNvCxnSpPr>
          <p:nvPr/>
        </p:nvCxnSpPr>
        <p:spPr>
          <a:xfrm flipH="1">
            <a:off x="3446581" y="1502999"/>
            <a:ext cx="761100" cy="93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25"/>
          <p:cNvCxnSpPr>
            <a:stCxn id="178" idx="5"/>
            <a:endCxn id="179" idx="1"/>
          </p:cNvCxnSpPr>
          <p:nvPr/>
        </p:nvCxnSpPr>
        <p:spPr>
          <a:xfrm>
            <a:off x="4398599" y="1502999"/>
            <a:ext cx="647400" cy="58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25"/>
          <p:cNvCxnSpPr>
            <a:stCxn id="180" idx="2"/>
            <a:endCxn id="179" idx="6"/>
          </p:cNvCxnSpPr>
          <p:nvPr/>
        </p:nvCxnSpPr>
        <p:spPr>
          <a:xfrm rot="10800000">
            <a:off x="5276340" y="2184690"/>
            <a:ext cx="1215900" cy="34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25"/>
          <p:cNvCxnSpPr>
            <a:stCxn id="181" idx="1"/>
            <a:endCxn id="179" idx="5"/>
          </p:cNvCxnSpPr>
          <p:nvPr/>
        </p:nvCxnSpPr>
        <p:spPr>
          <a:xfrm rot="10800000">
            <a:off x="5236716" y="2280211"/>
            <a:ext cx="321300" cy="91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25"/>
          <p:cNvCxnSpPr>
            <a:stCxn id="181" idx="3"/>
            <a:endCxn id="182" idx="6"/>
          </p:cNvCxnSpPr>
          <p:nvPr/>
        </p:nvCxnSpPr>
        <p:spPr>
          <a:xfrm flipH="1">
            <a:off x="4708116" y="3381330"/>
            <a:ext cx="849900" cy="37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25"/>
          <p:cNvCxnSpPr>
            <a:stCxn id="181" idx="7"/>
            <a:endCxn id="180" idx="3"/>
          </p:cNvCxnSpPr>
          <p:nvPr/>
        </p:nvCxnSpPr>
        <p:spPr>
          <a:xfrm rot="10800000" flipH="1">
            <a:off x="5748935" y="2627011"/>
            <a:ext cx="782700" cy="56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25"/>
          <p:cNvSpPr txBox="1"/>
          <p:nvPr/>
        </p:nvSpPr>
        <p:spPr>
          <a:xfrm>
            <a:off x="5151120" y="1851660"/>
            <a:ext cx="771754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Customer</a:t>
            </a:r>
            <a:endParaRPr sz="110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5542536" y="3475387"/>
            <a:ext cx="442628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Sales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6779919" y="2627270"/>
            <a:ext cx="968239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Customer Care</a:t>
            </a:r>
            <a:endParaRPr sz="110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3804188" y="872235"/>
            <a:ext cx="1685984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Customer Journey Experts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4319427" y="3969747"/>
            <a:ext cx="726571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Marketing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2203040" y="1090537"/>
            <a:ext cx="1398645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Product Management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3273410" y="2174916"/>
            <a:ext cx="285648" cy="21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IT</a:t>
            </a:r>
            <a:endParaRPr sz="110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1516004" y="2476247"/>
            <a:ext cx="438747" cy="2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Infra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3406859" y="2974275"/>
            <a:ext cx="624113" cy="37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Platform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2392101" y="4035480"/>
            <a:ext cx="1046443" cy="37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Change Management</a:t>
            </a:r>
            <a:endParaRPr sz="110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44" name="Google Shape;215;p25">
            <a:extLst>
              <a:ext uri="{FF2B5EF4-FFF2-40B4-BE49-F238E27FC236}">
                <a16:creationId xmlns:a16="http://schemas.microsoft.com/office/drawing/2014/main" id="{956EACEA-B9E9-42C7-A655-23F385DD776F}"/>
              </a:ext>
            </a:extLst>
          </p:cNvPr>
          <p:cNvSpPr txBox="1"/>
          <p:nvPr/>
        </p:nvSpPr>
        <p:spPr>
          <a:xfrm>
            <a:off x="4604055" y="3035836"/>
            <a:ext cx="624113" cy="37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Security</a:t>
            </a:r>
            <a:endParaRPr sz="1100" b="1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pt-BR" sz="2000" dirty="0">
                <a:latin typeface="ING Me" panose="02000506040000020004" pitchFamily="2" charset="0"/>
                <a:cs typeface="ING Me" panose="02000506040000020004" pitchFamily="2" charset="0"/>
              </a:rPr>
              <a:t>Value Stream Mapping</a:t>
            </a:r>
            <a:endParaRPr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83" y="1421469"/>
            <a:ext cx="9144000" cy="230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152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592506" y="93850"/>
            <a:ext cx="78594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pt-BR" sz="1700"/>
              <a:t>Don’t fly blind</a:t>
            </a:r>
            <a:endParaRPr sz="1700"/>
          </a:p>
        </p:txBody>
      </p:sp>
      <p:pic>
        <p:nvPicPr>
          <p:cNvPr id="257" name="Google Shape;257;p30" descr="Klaus Leopold в Twitter: &quot;Once upon a time there was a Flight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540" y="770350"/>
            <a:ext cx="6876921" cy="382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73BDA81-4843-4F3B-A4C4-2EFCE88D834A}"/>
              </a:ext>
            </a:extLst>
          </p:cNvPr>
          <p:cNvSpPr/>
          <p:nvPr/>
        </p:nvSpPr>
        <p:spPr>
          <a:xfrm>
            <a:off x="886120" y="1779898"/>
            <a:ext cx="7711125" cy="15837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0D5D7-5537-42BF-B816-154025FF0C56}"/>
              </a:ext>
            </a:extLst>
          </p:cNvPr>
          <p:cNvSpPr txBox="1"/>
          <p:nvPr/>
        </p:nvSpPr>
        <p:spPr>
          <a:xfrm>
            <a:off x="2572093" y="2110085"/>
            <a:ext cx="3999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ING Me" panose="02000506040000020004" pitchFamily="2" charset="0"/>
                <a:cs typeface="ING Me" panose="02000506040000020004" pitchFamily="2" charset="0"/>
              </a:rPr>
              <a:t>Obrigado</a:t>
            </a:r>
            <a:r>
              <a:rPr lang="en-US" sz="5400" dirty="0">
                <a:latin typeface="ING Me" panose="02000506040000020004" pitchFamily="2" charset="0"/>
                <a:cs typeface="ING Me" panose="02000506040000020004" pitchFamily="2" charset="0"/>
              </a:rPr>
              <a:t>! </a:t>
            </a:r>
            <a:r>
              <a:rPr lang="en-US" sz="5400" dirty="0">
                <a:latin typeface="ING Me" panose="02000506040000020004" pitchFamily="2" charset="0"/>
                <a:cs typeface="ING Me" panose="02000506040000020004" pitchFamily="2" charset="0"/>
                <a:sym typeface="Wingdings" panose="05000000000000000000" pitchFamily="2" charset="2"/>
              </a:rPr>
              <a:t></a:t>
            </a:r>
            <a:endParaRPr lang="en-US" sz="54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4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pt-BR" sz="2000" dirty="0">
                <a:latin typeface="ING Me" panose="02000506040000020004" pitchFamily="2" charset="0"/>
                <a:cs typeface="ING Me" panose="02000506040000020004" pitchFamily="2" charset="0"/>
              </a:rPr>
              <a:t>Como começamos?</a:t>
            </a:r>
            <a:endParaRPr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pic>
        <p:nvPicPr>
          <p:cNvPr id="79" name="Google Shape;79;p17" descr="https://communities.ing.net/sites/One-agile-Way-of-Working/OWOW%20documents/General%20pictures/AgileWo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7446" y="3173101"/>
            <a:ext cx="1358710" cy="14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81" y="880755"/>
            <a:ext cx="5378751" cy="28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3;p28">
            <a:extLst>
              <a:ext uri="{FF2B5EF4-FFF2-40B4-BE49-F238E27FC236}">
                <a16:creationId xmlns:a16="http://schemas.microsoft.com/office/drawing/2014/main" id="{2C3ACCED-094B-47A3-B794-A5869E5D5E64}"/>
              </a:ext>
            </a:extLst>
          </p:cNvPr>
          <p:cNvSpPr txBox="1"/>
          <p:nvPr/>
        </p:nvSpPr>
        <p:spPr>
          <a:xfrm>
            <a:off x="6362832" y="4585444"/>
            <a:ext cx="1292022" cy="22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ING WoW</a:t>
            </a:r>
            <a:endParaRPr sz="11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7FC8277-AFB0-4CDE-AC2D-6D58EDEC4577}"/>
              </a:ext>
            </a:extLst>
          </p:cNvPr>
          <p:cNvSpPr/>
          <p:nvPr/>
        </p:nvSpPr>
        <p:spPr>
          <a:xfrm>
            <a:off x="5015060" y="2209802"/>
            <a:ext cx="857839" cy="882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7;p19">
            <a:extLst>
              <a:ext uri="{FF2B5EF4-FFF2-40B4-BE49-F238E27FC236}">
                <a16:creationId xmlns:a16="http://schemas.microsoft.com/office/drawing/2014/main" id="{AC830DB1-CAF3-4BD1-B545-5207C1AFED21}"/>
              </a:ext>
            </a:extLst>
          </p:cNvPr>
          <p:cNvSpPr txBox="1"/>
          <p:nvPr/>
        </p:nvSpPr>
        <p:spPr>
          <a:xfrm>
            <a:off x="129877" y="3962993"/>
            <a:ext cx="744301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Será que os times são realmente end-to-end?</a:t>
            </a:r>
            <a:endParaRPr sz="9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pt-BR" sz="2000" dirty="0">
                <a:latin typeface="ING Me" panose="02000506040000020004" pitchFamily="2" charset="0"/>
                <a:cs typeface="ING Me" panose="02000506040000020004" pitchFamily="2" charset="0"/>
              </a:rPr>
              <a:t>Como estamos como time? E quando é mais de um time?</a:t>
            </a:r>
            <a:endParaRPr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cxnSp>
        <p:nvCxnSpPr>
          <p:cNvPr id="87" name="Google Shape;87;p18"/>
          <p:cNvCxnSpPr/>
          <p:nvPr/>
        </p:nvCxnSpPr>
        <p:spPr>
          <a:xfrm>
            <a:off x="634181" y="1267691"/>
            <a:ext cx="0" cy="2611582"/>
          </a:xfrm>
          <a:prstGeom prst="straightConnector1">
            <a:avLst/>
          </a:prstGeom>
          <a:noFill/>
          <a:ln w="9525" cap="flat" cmpd="sng">
            <a:solidFill>
              <a:srgbClr val="A8A8A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" name="Google Shape;88;p18" descr="Alignment vs Autonomy - Patricio Del Boca - Med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2108" y="1373743"/>
            <a:ext cx="4643438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4625792" y="2625899"/>
            <a:ext cx="2336100" cy="1522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3;p28">
            <a:extLst>
              <a:ext uri="{FF2B5EF4-FFF2-40B4-BE49-F238E27FC236}">
                <a16:creationId xmlns:a16="http://schemas.microsoft.com/office/drawing/2014/main" id="{1A992623-CDA2-4223-9344-FC086BC7EA9F}"/>
              </a:ext>
            </a:extLst>
          </p:cNvPr>
          <p:cNvSpPr txBox="1"/>
          <p:nvPr/>
        </p:nvSpPr>
        <p:spPr>
          <a:xfrm>
            <a:off x="6862763" y="4605251"/>
            <a:ext cx="1292022" cy="22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Henrik Kniberg</a:t>
            </a:r>
            <a:endParaRPr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92F12-A912-46A9-8C92-1947D8F57282}"/>
              </a:ext>
            </a:extLst>
          </p:cNvPr>
          <p:cNvSpPr txBox="1"/>
          <p:nvPr/>
        </p:nvSpPr>
        <p:spPr>
          <a:xfrm>
            <a:off x="6825546" y="1645527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Interação</a:t>
            </a:r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entre </a:t>
            </a:r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membros</a:t>
            </a:r>
            <a:endParaRPr lang="en-US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do </a:t>
            </a:r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mesmo</a:t>
            </a:r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DAB9B-1785-4D94-ABA3-7F1A8137B2DF}"/>
              </a:ext>
            </a:extLst>
          </p:cNvPr>
          <p:cNvSpPr txBox="1"/>
          <p:nvPr/>
        </p:nvSpPr>
        <p:spPr>
          <a:xfrm>
            <a:off x="6995464" y="3285265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Interação</a:t>
            </a:r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entre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nl-NL" sz="2000" dirty="0">
                <a:latin typeface="ING Me" panose="02000506040000020004" pitchFamily="2" charset="0"/>
                <a:cs typeface="ING Me" panose="02000506040000020004" pitchFamily="2" charset="0"/>
              </a:rPr>
              <a:t>O que os </a:t>
            </a:r>
            <a:r>
              <a:rPr lang="nl-NL" sz="2000" dirty="0" err="1">
                <a:latin typeface="ING Me" panose="02000506040000020004" pitchFamily="2" charset="0"/>
                <a:cs typeface="ING Me" panose="02000506040000020004" pitchFamily="2" charset="0"/>
              </a:rPr>
              <a:t>times</a:t>
            </a:r>
            <a:r>
              <a:rPr lang="nl-NL" sz="200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nl-NL" sz="2000" dirty="0" err="1">
                <a:latin typeface="ING Me" panose="02000506040000020004" pitchFamily="2" charset="0"/>
                <a:cs typeface="ING Me" panose="02000506040000020004" pitchFamily="2" charset="0"/>
              </a:rPr>
              <a:t>pensavam</a:t>
            </a:r>
            <a:r>
              <a:rPr lang="nl-NL" sz="200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nl-NL" sz="2000" dirty="0" err="1">
                <a:latin typeface="ING Me" panose="02000506040000020004" pitchFamily="2" charset="0"/>
                <a:cs typeface="ING Me" panose="02000506040000020004" pitchFamily="2" charset="0"/>
              </a:rPr>
              <a:t>sobre</a:t>
            </a:r>
            <a:r>
              <a:rPr lang="nl-NL" sz="200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nl-NL" sz="2000" dirty="0" err="1">
                <a:latin typeface="ING Me" panose="02000506040000020004" pitchFamily="2" charset="0"/>
                <a:cs typeface="ING Me" panose="02000506040000020004" pitchFamily="2" charset="0"/>
              </a:rPr>
              <a:t>isso</a:t>
            </a:r>
            <a:r>
              <a:rPr lang="nl-NL" sz="2000" dirty="0">
                <a:latin typeface="ING Me" panose="02000506040000020004" pitchFamily="2" charset="0"/>
                <a:cs typeface="ING Me" panose="02000506040000020004" pitchFamily="2" charset="0"/>
              </a:rPr>
              <a:t>?</a:t>
            </a:r>
            <a:endParaRPr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cxnSp>
        <p:nvCxnSpPr>
          <p:cNvPr id="96" name="Google Shape;96;p19"/>
          <p:cNvCxnSpPr/>
          <p:nvPr/>
        </p:nvCxnSpPr>
        <p:spPr>
          <a:xfrm>
            <a:off x="634181" y="1267691"/>
            <a:ext cx="0" cy="2611582"/>
          </a:xfrm>
          <a:prstGeom prst="straightConnector1">
            <a:avLst/>
          </a:prstGeom>
          <a:noFill/>
          <a:ln w="9525" cap="flat" cmpd="sng">
            <a:solidFill>
              <a:srgbClr val="A8A8A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31BE951-847A-4816-B88B-1BC4BF004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60" y="1088679"/>
            <a:ext cx="6779262" cy="3204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CBB7C-AD6D-47E6-8BA2-FC092BD52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5373" r="-2288" b="20637"/>
          <a:stretch/>
        </p:blipFill>
        <p:spPr>
          <a:xfrm>
            <a:off x="6252919" y="737388"/>
            <a:ext cx="2397269" cy="36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endParaRPr sz="1100" dirty="0"/>
          </a:p>
        </p:txBody>
      </p:sp>
      <p:sp>
        <p:nvSpPr>
          <p:cNvPr id="97" name="Google Shape;97;p19"/>
          <p:cNvSpPr txBox="1"/>
          <p:nvPr/>
        </p:nvSpPr>
        <p:spPr>
          <a:xfrm>
            <a:off x="842308" y="1404906"/>
            <a:ext cx="744301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Qual problema organizacional queremos resolver?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4" name="Google Shape;121;p21">
            <a:extLst>
              <a:ext uri="{FF2B5EF4-FFF2-40B4-BE49-F238E27FC236}">
                <a16:creationId xmlns:a16="http://schemas.microsoft.com/office/drawing/2014/main" id="{6E241A28-AB83-4282-8D56-B077511B47E7}"/>
              </a:ext>
            </a:extLst>
          </p:cNvPr>
          <p:cNvSpPr txBox="1"/>
          <p:nvPr/>
        </p:nvSpPr>
        <p:spPr>
          <a:xfrm>
            <a:off x="963110" y="3234647"/>
            <a:ext cx="744301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Estamos trabalhando de forma ágil…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  Mas será que somos realmente ágeis?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1200914" y="1686226"/>
            <a:ext cx="744301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Hipótese 1: # Dependências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700" b="1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</a:rPr>
              <a:t>Hipótese 2: Tempo de Espera era um dos grandes gargalos</a:t>
            </a:r>
            <a:endParaRPr sz="2700" b="1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A10DBF-653E-47AE-80F6-82B659EF71A8}"/>
              </a:ext>
            </a:extLst>
          </p:cNvPr>
          <p:cNvSpPr/>
          <p:nvPr/>
        </p:nvSpPr>
        <p:spPr>
          <a:xfrm>
            <a:off x="926413" y="1435162"/>
            <a:ext cx="5417481" cy="9975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3E934-C0D6-7D4B-809F-920D492B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28400"/>
            <a:ext cx="8520600" cy="572700"/>
          </a:xfrm>
        </p:spPr>
        <p:txBody>
          <a:bodyPr/>
          <a:lstStyle/>
          <a:p>
            <a:r>
              <a:rPr lang="en-US" sz="2000" dirty="0" err="1">
                <a:latin typeface="ING Me" panose="02000506040000020004" pitchFamily="2" charset="0"/>
                <a:cs typeface="ING Me" panose="02000506040000020004" pitchFamily="2" charset="0"/>
              </a:rPr>
              <a:t>Hipótese</a:t>
            </a:r>
            <a:r>
              <a:rPr lang="en-US" sz="2000" dirty="0">
                <a:latin typeface="ING Me" panose="02000506040000020004" pitchFamily="2" charset="0"/>
                <a:cs typeface="ING Me" panose="02000506040000020004" pitchFamily="2" charset="0"/>
              </a:rPr>
              <a:t> 1 - </a:t>
            </a:r>
            <a:r>
              <a:rPr lang="en-US" sz="2000" dirty="0" err="1">
                <a:latin typeface="ING Me" panose="02000506040000020004" pitchFamily="2" charset="0"/>
                <a:cs typeface="ING Me" panose="02000506040000020004" pitchFamily="2" charset="0"/>
              </a:rPr>
              <a:t>Fluxo</a:t>
            </a:r>
            <a:r>
              <a:rPr lang="en-US" sz="2000" dirty="0">
                <a:latin typeface="ING Me" panose="02000506040000020004" pitchFamily="2" charset="0"/>
                <a:cs typeface="ING Me" panose="02000506040000020004" pitchFamily="2" charset="0"/>
              </a:rPr>
              <a:t> de </a:t>
            </a:r>
            <a:r>
              <a:rPr lang="en-US" sz="2000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endParaRPr lang="en-US"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145CD-1FC2-D944-B884-E216F28819A0}"/>
              </a:ext>
            </a:extLst>
          </p:cNvPr>
          <p:cNvSpPr/>
          <p:nvPr/>
        </p:nvSpPr>
        <p:spPr>
          <a:xfrm>
            <a:off x="501622" y="1604774"/>
            <a:ext cx="1371600" cy="480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solidFill>
              <a:srgbClr val="FF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1800" b="1" dirty="0" err="1"/>
              <a:t>Visualizar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154DB-065C-B241-B0FA-80CA8A868AED}"/>
              </a:ext>
            </a:extLst>
          </p:cNvPr>
          <p:cNvSpPr txBox="1"/>
          <p:nvPr/>
        </p:nvSpPr>
        <p:spPr>
          <a:xfrm>
            <a:off x="487334" y="2181051"/>
            <a:ext cx="1822488" cy="13716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Visualize as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para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poder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entendê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-las:</a:t>
            </a:r>
          </a:p>
          <a:p>
            <a:endParaRPr lang="en-US" sz="105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Colete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e visualize as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entre times,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áreas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,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tribos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. </a:t>
            </a: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A97B87-9B9F-AD46-BAAE-E4F43FF69452}"/>
              </a:ext>
            </a:extLst>
          </p:cNvPr>
          <p:cNvSpPr/>
          <p:nvPr/>
        </p:nvSpPr>
        <p:spPr>
          <a:xfrm>
            <a:off x="2432361" y="1604774"/>
            <a:ext cx="1371600" cy="4800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6350">
            <a:solidFill>
              <a:srgbClr val="FF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1800" b="1" dirty="0" err="1"/>
              <a:t>Analisar</a:t>
            </a:r>
            <a:endParaRPr lang="en-US" sz="1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B21BD-CCAE-5147-9EE8-3D2C1282D4C7}"/>
              </a:ext>
            </a:extLst>
          </p:cNvPr>
          <p:cNvSpPr txBox="1"/>
          <p:nvPr/>
        </p:nvSpPr>
        <p:spPr>
          <a:xfrm>
            <a:off x="2432361" y="2135482"/>
            <a:ext cx="2054959" cy="2262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Depois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de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visualizar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,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entenda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alguns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padrões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nas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e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agrupe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-as:</a:t>
            </a: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Por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relação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: entre- times; entre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áreas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; entre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tribos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</a:p>
          <a:p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Por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Necessidade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: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conhecimento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/skill; ferramenta;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acesso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;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pessoas</a:t>
            </a:r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Sequencialidade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: antecessor, predecessor,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paralelas</a:t>
            </a:r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O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entendimento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das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fazem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parte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do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DoR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?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Temos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alguma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entrega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com data-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fixa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?</a:t>
            </a: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2E7769-BD64-D642-9C7F-806F4175A0B1}"/>
              </a:ext>
            </a:extLst>
          </p:cNvPr>
          <p:cNvSpPr/>
          <p:nvPr/>
        </p:nvSpPr>
        <p:spPr>
          <a:xfrm>
            <a:off x="5088572" y="1082249"/>
            <a:ext cx="1371600" cy="480060"/>
          </a:xfrm>
          <a:prstGeom prst="roundRect">
            <a:avLst/>
          </a:prstGeom>
          <a:solidFill>
            <a:srgbClr val="FF6200"/>
          </a:solidFill>
          <a:ln w="6350">
            <a:solidFill>
              <a:srgbClr val="FF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1800" b="1" dirty="0" err="1"/>
              <a:t>Eliminar</a:t>
            </a:r>
            <a:endParaRPr lang="en-US" sz="18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4B9BC0-9316-C647-8BC2-10C536F82FDA}"/>
              </a:ext>
            </a:extLst>
          </p:cNvPr>
          <p:cNvSpPr/>
          <p:nvPr/>
        </p:nvSpPr>
        <p:spPr>
          <a:xfrm>
            <a:off x="5088572" y="2374292"/>
            <a:ext cx="1371600" cy="480060"/>
          </a:xfrm>
          <a:prstGeom prst="roundRect">
            <a:avLst/>
          </a:prstGeom>
          <a:solidFill>
            <a:srgbClr val="FF6200"/>
          </a:solidFill>
          <a:ln w="6350">
            <a:solidFill>
              <a:srgbClr val="FF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1800" b="1" dirty="0" err="1"/>
              <a:t>Gerenciar</a:t>
            </a:r>
            <a:endParaRPr lang="en-US" sz="1800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7EA30A-D504-9C44-A935-9440B9BA437C}"/>
              </a:ext>
            </a:extLst>
          </p:cNvPr>
          <p:cNvCxnSpPr>
            <a:cxnSpLocks/>
          </p:cNvCxnSpPr>
          <p:nvPr/>
        </p:nvCxnSpPr>
        <p:spPr>
          <a:xfrm flipV="1">
            <a:off x="1880983" y="1837678"/>
            <a:ext cx="551378" cy="7126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76CEDF-4D1B-214C-A563-6A7E39C7896C}"/>
              </a:ext>
            </a:extLst>
          </p:cNvPr>
          <p:cNvSpPr txBox="1"/>
          <p:nvPr/>
        </p:nvSpPr>
        <p:spPr>
          <a:xfrm>
            <a:off x="4777883" y="1675084"/>
            <a:ext cx="2283542" cy="7173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Identifique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e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Elimine</a:t>
            </a:r>
            <a:endParaRPr lang="en-US" sz="105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mais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simples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relacionadas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a: skill/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duplicadas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/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falta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de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alinhamento</a:t>
            </a:r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algn="ctr"/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C14C05-D9A9-4242-B2C5-513DCC22EB8A}"/>
              </a:ext>
            </a:extLst>
          </p:cNvPr>
          <p:cNvSpPr txBox="1"/>
          <p:nvPr/>
        </p:nvSpPr>
        <p:spPr>
          <a:xfrm>
            <a:off x="4836317" y="2943345"/>
            <a:ext cx="1876112" cy="15787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Crie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um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plano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de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ação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para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criar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ownership/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prioridade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das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que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não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podem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ser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eliminadas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.</a:t>
            </a:r>
          </a:p>
          <a:p>
            <a:endParaRPr lang="en-US" sz="105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Entenda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como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criaremos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iterações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constantes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para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gerenciar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essas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algn="ctr"/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algn="ctr"/>
            <a:endParaRPr lang="en-US" sz="1050" b="1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C5A08C-89B7-4058-B141-79C754C28171}"/>
              </a:ext>
            </a:extLst>
          </p:cNvPr>
          <p:cNvSpPr/>
          <p:nvPr/>
        </p:nvSpPr>
        <p:spPr>
          <a:xfrm>
            <a:off x="7279159" y="1174450"/>
            <a:ext cx="1371600" cy="480060"/>
          </a:xfrm>
          <a:prstGeom prst="roundRect">
            <a:avLst/>
          </a:prstGeom>
          <a:solidFill>
            <a:srgbClr val="525199"/>
          </a:solidFill>
          <a:ln w="6350">
            <a:solidFill>
              <a:srgbClr val="525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1800" b="1" dirty="0" err="1"/>
              <a:t>Medir</a:t>
            </a:r>
            <a:endParaRPr lang="en-US" sz="1800" b="1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CAE4A73-6F4D-42CB-8BB8-366786A5241E}"/>
              </a:ext>
            </a:extLst>
          </p:cNvPr>
          <p:cNvCxnSpPr>
            <a:stCxn id="16" idx="3"/>
            <a:endCxn id="22" idx="1"/>
          </p:cNvCxnSpPr>
          <p:nvPr/>
        </p:nvCxnSpPr>
        <p:spPr>
          <a:xfrm flipV="1">
            <a:off x="3803961" y="1322280"/>
            <a:ext cx="1284611" cy="522524"/>
          </a:xfrm>
          <a:prstGeom prst="bentConnector3">
            <a:avLst>
              <a:gd name="adj1" fmla="val 54799"/>
            </a:avLst>
          </a:prstGeom>
          <a:ln w="38100">
            <a:solidFill>
              <a:srgbClr val="A8A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990082A-928B-49CA-A07F-E1013398BE77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927249" y="1844804"/>
            <a:ext cx="1161323" cy="769519"/>
          </a:xfrm>
          <a:prstGeom prst="bentConnector3">
            <a:avLst/>
          </a:prstGeom>
          <a:ln w="38100">
            <a:solidFill>
              <a:srgbClr val="A8A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E57-134D-4CF3-805E-358C200A57FB}"/>
              </a:ext>
            </a:extLst>
          </p:cNvPr>
          <p:cNvSpPr txBox="1"/>
          <p:nvPr/>
        </p:nvSpPr>
        <p:spPr>
          <a:xfrm>
            <a:off x="7061425" y="1700023"/>
            <a:ext cx="1876112" cy="4235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Métricas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são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extremamente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importantes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para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entender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o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impacto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das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no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seu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fluxo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.</a:t>
            </a:r>
          </a:p>
          <a:p>
            <a:endParaRPr lang="en-US" sz="105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Lead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time.Throughput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podem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te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ajudar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a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entender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o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impacto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das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no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poder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de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entrega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de valor da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sua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b="1" dirty="0" err="1">
                <a:latin typeface="ING Me" panose="02000506040000020004" pitchFamily="2" charset="0"/>
                <a:cs typeface="ING Me" panose="02000506040000020004" pitchFamily="2" charset="0"/>
              </a:rPr>
              <a:t>organização</a:t>
            </a:r>
            <a:r>
              <a:rPr lang="en-US" sz="1050" b="1" dirty="0">
                <a:latin typeface="ING Me" panose="02000506040000020004" pitchFamily="2" charset="0"/>
                <a:cs typeface="ING Me" panose="02000506040000020004" pitchFamily="2" charset="0"/>
              </a:rPr>
              <a:t>.</a:t>
            </a:r>
          </a:p>
          <a:p>
            <a:endParaRPr lang="en-US" sz="1050" b="1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Algumas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outras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métricas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que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podem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te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ajudar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: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áreas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que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somos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mais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dependents ; touch time x waiting time ;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gerenciadas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x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não</a:t>
            </a:r>
            <a:r>
              <a:rPr lang="en-US" sz="1050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sz="1050" dirty="0" err="1">
                <a:latin typeface="ING Me" panose="02000506040000020004" pitchFamily="2" charset="0"/>
                <a:cs typeface="ING Me" panose="02000506040000020004" pitchFamily="2" charset="0"/>
              </a:rPr>
              <a:t>gerenciadas</a:t>
            </a:r>
            <a:endParaRPr lang="en-US" sz="1050" dirty="0"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algn="ctr"/>
            <a:endParaRPr lang="en-US" sz="1050" b="1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animBg="1"/>
      <p:bldP spid="18" grpId="0"/>
      <p:bldP spid="22" grpId="0" animBg="1"/>
      <p:bldP spid="24" grpId="0" animBg="1"/>
      <p:bldP spid="45" grpId="0"/>
      <p:bldP spid="49" grpId="0"/>
      <p:bldP spid="19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34180" y="252113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nl-NL" sz="2000" dirty="0" err="1">
                <a:latin typeface="ING Me" panose="02000506040000020004" pitchFamily="2" charset="0"/>
                <a:cs typeface="ING Me" panose="02000506040000020004" pitchFamily="2" charset="0"/>
              </a:rPr>
              <a:t>Hipótese</a:t>
            </a:r>
            <a:r>
              <a:rPr lang="nl-NL" sz="2000" dirty="0">
                <a:latin typeface="ING Me" panose="02000506040000020004" pitchFamily="2" charset="0"/>
                <a:cs typeface="ING Me" panose="02000506040000020004" pitchFamily="2" charset="0"/>
              </a:rPr>
              <a:t> 1 - </a:t>
            </a:r>
            <a:r>
              <a:rPr lang="nl-NL" sz="2000" dirty="0" err="1">
                <a:latin typeface="ING Me" panose="02000506040000020004" pitchFamily="2" charset="0"/>
                <a:cs typeface="ING Me" panose="02000506040000020004" pitchFamily="2" charset="0"/>
              </a:rPr>
              <a:t>Análise</a:t>
            </a:r>
            <a:r>
              <a:rPr lang="nl-NL" sz="2000" dirty="0">
                <a:latin typeface="ING Me" panose="02000506040000020004" pitchFamily="2" charset="0"/>
                <a:cs typeface="ING Me" panose="02000506040000020004" pitchFamily="2" charset="0"/>
              </a:rPr>
              <a:t> dos </a:t>
            </a:r>
            <a:r>
              <a:rPr lang="nl-NL" sz="2000" dirty="0" err="1">
                <a:latin typeface="ING Me" panose="02000506040000020004" pitchFamily="2" charset="0"/>
                <a:cs typeface="ING Me" panose="02000506040000020004" pitchFamily="2" charset="0"/>
              </a:rPr>
              <a:t>Épicos</a:t>
            </a:r>
            <a:endParaRPr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610A5F-E973-4D74-BE00-1C9E4EE28E68}"/>
              </a:ext>
            </a:extLst>
          </p:cNvPr>
          <p:cNvGrpSpPr/>
          <p:nvPr/>
        </p:nvGrpSpPr>
        <p:grpSpPr>
          <a:xfrm>
            <a:off x="2002005" y="1368019"/>
            <a:ext cx="4191406" cy="2660700"/>
            <a:chOff x="2102339" y="1163412"/>
            <a:chExt cx="4708975" cy="29995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0F84C4-E394-4384-8F2B-E6A224A0C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567" r="7464" b="18889"/>
            <a:stretch/>
          </p:blipFill>
          <p:spPr>
            <a:xfrm rot="16200000">
              <a:off x="3064036" y="415689"/>
              <a:ext cx="2999556" cy="449500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00BA1CF-ACC8-4CAA-99A2-088C1E01EF57}"/>
                </a:ext>
              </a:extLst>
            </p:cNvPr>
            <p:cNvSpPr/>
            <p:nvPr/>
          </p:nvSpPr>
          <p:spPr>
            <a:xfrm>
              <a:off x="2102339" y="2120591"/>
              <a:ext cx="4603067" cy="799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A60FCEE-3FBD-4C2C-BE57-D1AD1D891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37" y="892669"/>
            <a:ext cx="1751068" cy="3704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C5E68-255C-4DE5-8AD9-CB9BD2DD97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25" b="12147"/>
          <a:stretch/>
        </p:blipFill>
        <p:spPr>
          <a:xfrm>
            <a:off x="6383867" y="887362"/>
            <a:ext cx="2619915" cy="3715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129F8F-23B0-46BC-8A76-D28E92DF8100}"/>
              </a:ext>
            </a:extLst>
          </p:cNvPr>
          <p:cNvSpPr txBox="1"/>
          <p:nvPr/>
        </p:nvSpPr>
        <p:spPr>
          <a:xfrm>
            <a:off x="160595" y="4641269"/>
            <a:ext cx="167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Visualização</a:t>
            </a:r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das </a:t>
            </a:r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endParaRPr lang="en-US" b="1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322CA-2328-4AAF-8A2A-6E4164BC2A5E}"/>
              </a:ext>
            </a:extLst>
          </p:cNvPr>
          <p:cNvSpPr txBox="1"/>
          <p:nvPr/>
        </p:nvSpPr>
        <p:spPr>
          <a:xfrm>
            <a:off x="3211757" y="4093581"/>
            <a:ext cx="196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Análise</a:t>
            </a:r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+ </a:t>
            </a:r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Métricas</a:t>
            </a:r>
            <a:endParaRPr lang="en-US" b="1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63F95-3597-46A7-BC9F-6E74A5834896}"/>
              </a:ext>
            </a:extLst>
          </p:cNvPr>
          <p:cNvSpPr txBox="1"/>
          <p:nvPr/>
        </p:nvSpPr>
        <p:spPr>
          <a:xfrm>
            <a:off x="7019847" y="4641269"/>
            <a:ext cx="196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Ações</a:t>
            </a:r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para </a:t>
            </a:r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eliminar</a:t>
            </a:r>
            <a:r>
              <a:rPr lang="en-US" b="1" dirty="0">
                <a:latin typeface="ING Me" panose="02000506040000020004" pitchFamily="2" charset="0"/>
                <a:cs typeface="ING Me" panose="02000506040000020004" pitchFamily="2" charset="0"/>
              </a:rPr>
              <a:t> </a:t>
            </a:r>
            <a:r>
              <a:rPr lang="en-US" b="1" dirty="0" err="1">
                <a:latin typeface="ING Me" panose="02000506040000020004" pitchFamily="2" charset="0"/>
                <a:cs typeface="ING Me" panose="02000506040000020004" pitchFamily="2" charset="0"/>
              </a:rPr>
              <a:t>dependências</a:t>
            </a:r>
            <a:endParaRPr lang="en-US" b="1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634181" y="210550"/>
            <a:ext cx="7859268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pt-BR" sz="2000" dirty="0">
                <a:latin typeface="ING Me" panose="02000506040000020004" pitchFamily="2" charset="0"/>
                <a:cs typeface="ING Me" panose="02000506040000020004" pitchFamily="2" charset="0"/>
              </a:rPr>
              <a:t>Definição de Produto</a:t>
            </a:r>
            <a:endParaRPr sz="2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908682" y="3160880"/>
            <a:ext cx="744301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Qual o fluxo de entrega end-to-end do nosso produto?</a:t>
            </a:r>
            <a:endParaRPr sz="10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3065069" y="3581435"/>
            <a:ext cx="330535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i="1" dirty="0">
                <a:solidFill>
                  <a:srgbClr val="222222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Pra gerenciar trabalho e suas dependências, precisamos olhar nossa organizacão com viés de produto/serviço. Só assim conseguiremos gerar optimização global.</a:t>
            </a:r>
            <a:endParaRPr sz="1100" dirty="0">
              <a:latin typeface="ING Me" panose="02000506040000020004" pitchFamily="2" charset="0"/>
              <a:cs typeface="ING Me" panose="02000506040000020004" pitchFamily="2" charset="0"/>
            </a:endParaRPr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9DA4FA54-D3ED-42E2-A3C1-51D3B49EE1A1}"/>
              </a:ext>
            </a:extLst>
          </p:cNvPr>
          <p:cNvSpPr txBox="1"/>
          <p:nvPr/>
        </p:nvSpPr>
        <p:spPr>
          <a:xfrm>
            <a:off x="850493" y="1097096"/>
            <a:ext cx="744301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2;p21">
            <a:extLst>
              <a:ext uri="{FF2B5EF4-FFF2-40B4-BE49-F238E27FC236}">
                <a16:creationId xmlns:a16="http://schemas.microsoft.com/office/drawing/2014/main" id="{56FE0FE2-016C-42E8-A1BB-79A135DA3F18}"/>
              </a:ext>
            </a:extLst>
          </p:cNvPr>
          <p:cNvSpPr txBox="1"/>
          <p:nvPr/>
        </p:nvSpPr>
        <p:spPr>
          <a:xfrm>
            <a:off x="908682" y="1140526"/>
            <a:ext cx="7443014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  <a:sym typeface="Arial"/>
              </a:rPr>
              <a:t>Hipótese 1: # Dependências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700" b="1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ING Me" panose="02000506040000020004" pitchFamily="2" charset="0"/>
                <a:cs typeface="ING Me" panose="02000506040000020004" pitchFamily="2" charset="0"/>
              </a:rPr>
              <a:t>Hipótese 2: Tempo de Espera era um dos grandes gargalos</a:t>
            </a:r>
            <a:endParaRPr sz="2700" b="1" dirty="0">
              <a:solidFill>
                <a:schemeClr val="dk1"/>
              </a:solidFill>
              <a:latin typeface="ING Me" panose="02000506040000020004" pitchFamily="2" charset="0"/>
              <a:cs typeface="ING Me" panose="02000506040000020004" pitchFamily="2" charset="0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357B8B-6DFB-413A-A489-BCA71440A465}"/>
              </a:ext>
            </a:extLst>
          </p:cNvPr>
          <p:cNvSpPr/>
          <p:nvPr/>
        </p:nvSpPr>
        <p:spPr>
          <a:xfrm>
            <a:off x="467927" y="1680154"/>
            <a:ext cx="7443000" cy="1438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2873</TotalTime>
  <Words>843</Words>
  <Application>Microsoft Office PowerPoint</Application>
  <PresentationFormat>On-screen Show (16:9)</PresentationFormat>
  <Paragraphs>117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ING Me</vt:lpstr>
      <vt:lpstr>Arial</vt:lpstr>
      <vt:lpstr>Simple Light</vt:lpstr>
      <vt:lpstr>Aprendendo a voar</vt:lpstr>
      <vt:lpstr>Como começamos?</vt:lpstr>
      <vt:lpstr>Como estamos como time? E quando é mais de um time?</vt:lpstr>
      <vt:lpstr>O que os times pensavam sobre isso?</vt:lpstr>
      <vt:lpstr>PowerPoint Presentation</vt:lpstr>
      <vt:lpstr>PowerPoint Presentation</vt:lpstr>
      <vt:lpstr>Hipótese 1 - Fluxo de Dependências</vt:lpstr>
      <vt:lpstr>Hipótese 1 - Análise dos Épicos</vt:lpstr>
      <vt:lpstr>Definição de Produto</vt:lpstr>
      <vt:lpstr>Product/Service Delivery</vt:lpstr>
      <vt:lpstr>Quem está envolvido na entrega de um produto?</vt:lpstr>
      <vt:lpstr>Value Stream Mapping</vt:lpstr>
      <vt:lpstr>PowerPoint Presentation</vt:lpstr>
      <vt:lpstr>Don’t fly blind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Santos, G. (Guilherme)</dc:creator>
  <cp:lastModifiedBy>Santos, G. (Guilherme)</cp:lastModifiedBy>
  <cp:revision>29</cp:revision>
  <dcterms:modified xsi:type="dcterms:W3CDTF">2020-07-21T20:53:10Z</dcterms:modified>
</cp:coreProperties>
</file>